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887" r:id="rId2"/>
    <p:sldId id="1241" r:id="rId3"/>
    <p:sldId id="1679" r:id="rId4"/>
    <p:sldId id="1695" r:id="rId5"/>
    <p:sldId id="1376" r:id="rId6"/>
    <p:sldId id="1531" r:id="rId7"/>
    <p:sldId id="1532" r:id="rId8"/>
    <p:sldId id="1694" r:id="rId9"/>
    <p:sldId id="1666" r:id="rId10"/>
    <p:sldId id="1680" r:id="rId11"/>
    <p:sldId id="1685" r:id="rId12"/>
    <p:sldId id="1686" r:id="rId13"/>
    <p:sldId id="1687" r:id="rId14"/>
    <p:sldId id="1669" r:id="rId15"/>
    <p:sldId id="1688" r:id="rId16"/>
    <p:sldId id="1691" r:id="rId17"/>
    <p:sldId id="1690" r:id="rId18"/>
    <p:sldId id="1670" r:id="rId19"/>
    <p:sldId id="1684" r:id="rId20"/>
    <p:sldId id="1689" r:id="rId21"/>
    <p:sldId id="1671" r:id="rId22"/>
    <p:sldId id="1672" r:id="rId23"/>
    <p:sldId id="1693" r:id="rId24"/>
    <p:sldId id="1696" r:id="rId25"/>
    <p:sldId id="1692" r:id="rId26"/>
    <p:sldId id="1660" r:id="rId27"/>
    <p:sldId id="165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CB4"/>
    <a:srgbClr val="F0F0B6"/>
    <a:srgbClr val="FFFFFF"/>
    <a:srgbClr val="404040"/>
    <a:srgbClr val="000000"/>
    <a:srgbClr val="0043C8"/>
    <a:srgbClr val="0043FF"/>
    <a:srgbClr val="F1F397"/>
    <a:srgbClr val="E1E1D1"/>
    <a:srgbClr val="EEE1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5" autoAdjust="0"/>
    <p:restoredTop sz="95066" autoAdjust="0"/>
  </p:normalViewPr>
  <p:slideViewPr>
    <p:cSldViewPr snapToGrid="0">
      <p:cViewPr>
        <p:scale>
          <a:sx n="106" d="100"/>
          <a:sy n="106" d="100"/>
        </p:scale>
        <p:origin x="-13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5BDF66-5432-4162-AC20-4B605802222E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B0E7DA-E359-4709-9FC6-C34649537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270"/>
            <a:ext cx="7772400" cy="914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E264-378D-47D7-8E04-AF18C04A24B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CE86-DCCC-4A1F-A18D-6B714CD91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D39A-6FDA-4662-B842-CB74CD27BCA8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BA28-C4AA-46C9-9E0A-1015A9C0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BBEE-0A20-410F-8703-82CBC2D3D0CA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73E0-0C72-4D41-8D5F-AA703E0A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2438400"/>
            <a:ext cx="77724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3657600"/>
          </a:xfrm>
        </p:spPr>
        <p:txBody>
          <a:bodyPr anchor="t"/>
          <a:lstStyle>
            <a:lvl1pPr algn="l">
              <a:defRPr sz="14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7356"/>
            <a:ext cx="7772400" cy="914400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247650"/>
            <a:ext cx="5486400" cy="6400800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228600"/>
            <a:ext cx="2743200" cy="6400800"/>
          </a:xfrm>
        </p:spPr>
        <p:txBody>
          <a:bodyPr/>
          <a:lstStyle>
            <a:lvl1pPr marL="0" indent="0" algn="just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82880" indent="-457200">
              <a:buFont typeface="Arial" pitchFamily="34" charset="0"/>
              <a:buChar char="•"/>
              <a:defRPr sz="1100"/>
            </a:lvl2pPr>
            <a:lvl3pPr marL="365760">
              <a:buFont typeface="Wingdings" pitchFamily="2" charset="2"/>
              <a:buChar char="Ø"/>
              <a:defRPr sz="900"/>
            </a:lvl3pPr>
            <a:lvl4pPr marL="0" indent="0" algn="l"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 marL="0" indent="0" algn="l">
              <a:buNone/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0BB3-AB74-457F-B34C-70EDB3327A55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C2FA-6C45-435C-847D-2AD6DD81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D65E-9A3C-4D27-A5B3-4E867B5E134C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F162-B3D3-4610-99F0-E68A1908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8B50-DD34-47D9-B64B-94805F5E0573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DE5-6430-41BA-A01A-F088C8A7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7C28-0C54-41E3-AC59-18F80C34A9CD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3171-7AA8-4D89-810D-29D1489CE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C19D25-BBB3-4276-8C8E-9953961CCB43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F114A-7A33-472E-99E6-20894756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15" r:id="rId4"/>
    <p:sldLayoutId id="2147483925" r:id="rId5"/>
    <p:sldLayoutId id="2147483926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13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9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3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96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7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9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00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01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2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3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4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05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Mozart, Wolfgang Amadeus</a:t>
                </a:r>
              </a:p>
            </p:txBody>
          </p:sp>
        </p:grpSp>
        <p:grpSp>
          <p:nvGrpSpPr>
            <p:cNvPr id="106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5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2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2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2" name="TextBox 12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24" name="TextBox 12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31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3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37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42" name="Rectangle 14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6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13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16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9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3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Mozart, Johann Chrysostom Wolfgang Amadeus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96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7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9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00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01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2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3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4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05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Mozart, Wolfgang Amadeus</a:t>
                </a:r>
              </a:p>
            </p:txBody>
          </p:sp>
        </p:grpSp>
        <p:grpSp>
          <p:nvGrpSpPr>
            <p:cNvPr id="106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5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1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2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2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2" name="TextBox 12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24" name="TextBox 12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31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3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37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42" name="Rectangle 14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6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3"/>
          <p:cNvGrpSpPr/>
          <p:nvPr/>
        </p:nvGrpSpPr>
        <p:grpSpPr>
          <a:xfrm>
            <a:off x="365760" y="2514600"/>
            <a:ext cx="4663440" cy="274320"/>
            <a:chOff x="274320" y="1828800"/>
            <a:chExt cx="4663440" cy="274320"/>
          </a:xfrm>
        </p:grpSpPr>
        <p:grpSp>
          <p:nvGrpSpPr>
            <p:cNvPr id="20" name="Group 76"/>
            <p:cNvGrpSpPr/>
            <p:nvPr/>
          </p:nvGrpSpPr>
          <p:grpSpPr>
            <a:xfrm>
              <a:off x="3474720" y="1828800"/>
              <a:ext cx="1463040" cy="274320"/>
              <a:chOff x="274320" y="2743200"/>
              <a:chExt cx="1463040" cy="274320"/>
            </a:xfrm>
          </p:grpSpPr>
          <p:sp>
            <p:nvSpPr>
              <p:cNvPr id="189" name="Rectangle 2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193" name="Cross 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195" name="Rectangle 6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Current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6" name="Isosceles Triangle 7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3" name="Group 88"/>
            <p:cNvGrpSpPr/>
            <p:nvPr/>
          </p:nvGrpSpPr>
          <p:grpSpPr>
            <a:xfrm>
              <a:off x="274320" y="1828800"/>
              <a:ext cx="3063240" cy="274320"/>
              <a:chOff x="274320" y="2743200"/>
              <a:chExt cx="3063240" cy="274320"/>
            </a:xfrm>
          </p:grpSpPr>
          <p:sp>
            <p:nvSpPr>
              <p:cNvPr id="187" name="Rectangle 11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Mozart, Johann Chrysostom Wolfgang Amadeus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10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Variant Names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" name="Group 14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sp>
          <p:nvSpPr>
            <p:cNvPr id="182" name="Rectangle 17"/>
            <p:cNvSpPr/>
            <p:nvPr/>
          </p:nvSpPr>
          <p:spPr>
            <a:xfrm>
              <a:off x="274320" y="288036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16"/>
            <p:cNvSpPr/>
            <p:nvPr/>
          </p:nvSpPr>
          <p:spPr>
            <a:xfrm>
              <a:off x="274320" y="2743200"/>
              <a:ext cx="4663440" cy="13716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18288" rtlCol="0" anchor="b" anchorCtr="0"/>
            <a:lstStyle/>
            <a:p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65760" y="3108960"/>
            <a:ext cx="4663440" cy="685800"/>
            <a:chOff x="365760" y="2926080"/>
            <a:chExt cx="4663440" cy="685800"/>
          </a:xfrm>
        </p:grpSpPr>
        <p:grpSp>
          <p:nvGrpSpPr>
            <p:cNvPr id="31" name="Group 31"/>
            <p:cNvGrpSpPr/>
            <p:nvPr/>
          </p:nvGrpSpPr>
          <p:grpSpPr>
            <a:xfrm>
              <a:off x="365760" y="2926080"/>
              <a:ext cx="4663440" cy="274320"/>
              <a:chOff x="274320" y="822960"/>
              <a:chExt cx="4663440" cy="274320"/>
            </a:xfrm>
          </p:grpSpPr>
          <p:grpSp>
            <p:nvGrpSpPr>
              <p:cNvPr id="96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21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 or Rank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7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98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75" name="Cross 174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9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Isosceles Triangle 178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00" name="Group 32"/>
            <p:cNvGrpSpPr/>
            <p:nvPr/>
          </p:nvGrpSpPr>
          <p:grpSpPr>
            <a:xfrm>
              <a:off x="365760" y="3337560"/>
              <a:ext cx="4663440" cy="274320"/>
              <a:chOff x="274320" y="822960"/>
              <a:chExt cx="4663440" cy="274320"/>
            </a:xfrm>
          </p:grpSpPr>
          <p:grpSp>
            <p:nvGrpSpPr>
              <p:cNvPr id="101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Other Designation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2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3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51" name="Cross 150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4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Isosceles Triangle 153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5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06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2" name="Group 13"/>
          <p:cNvGrpSpPr/>
          <p:nvPr/>
        </p:nvGrpSpPr>
        <p:grpSpPr>
          <a:xfrm>
            <a:off x="365760" y="2834640"/>
            <a:ext cx="4663440" cy="137160"/>
            <a:chOff x="274320" y="1965960"/>
            <a:chExt cx="4663440" cy="137160"/>
          </a:xfrm>
        </p:grpSpPr>
        <p:grpSp>
          <p:nvGrpSpPr>
            <p:cNvPr id="124" name="Group 75"/>
            <p:cNvGrpSpPr/>
            <p:nvPr/>
          </p:nvGrpSpPr>
          <p:grpSpPr>
            <a:xfrm>
              <a:off x="3474720" y="1965960"/>
              <a:ext cx="1463040" cy="137160"/>
              <a:chOff x="274320" y="2880360"/>
              <a:chExt cx="1463040" cy="137160"/>
            </a:xfrm>
          </p:grpSpPr>
          <p:sp>
            <p:nvSpPr>
              <p:cNvPr id="125" name="Cross 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6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127" name="Rectangle 6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Current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Isosceles Triangle 7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Rectangle 11"/>
            <p:cNvSpPr/>
            <p:nvPr/>
          </p:nvSpPr>
          <p:spPr>
            <a:xfrm>
              <a:off x="274320" y="19659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Joannes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Chrysostomus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Wolfgangus</a:t>
              </a:r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Amadeus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9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30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4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2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4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3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34" name="TextBox 133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6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7" name="TextBox 136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48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50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63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65" name="Rectangle 164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6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6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70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3"/>
          <p:cNvGrpSpPr/>
          <p:nvPr/>
        </p:nvGrpSpPr>
        <p:grpSpPr>
          <a:xfrm>
            <a:off x="365760" y="2514600"/>
            <a:ext cx="4663440" cy="274320"/>
            <a:chOff x="274320" y="1828800"/>
            <a:chExt cx="4663440" cy="274320"/>
          </a:xfrm>
        </p:grpSpPr>
        <p:grpSp>
          <p:nvGrpSpPr>
            <p:cNvPr id="18" name="Group 76"/>
            <p:cNvGrpSpPr/>
            <p:nvPr/>
          </p:nvGrpSpPr>
          <p:grpSpPr>
            <a:xfrm>
              <a:off x="3474720" y="1828800"/>
              <a:ext cx="1463040" cy="274320"/>
              <a:chOff x="274320" y="2743200"/>
              <a:chExt cx="1463040" cy="274320"/>
            </a:xfrm>
          </p:grpSpPr>
          <p:sp>
            <p:nvSpPr>
              <p:cNvPr id="189" name="Rectangle 2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193" name="Cross 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195" name="Rectangle 6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Current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6" name="Isosceles Triangle 7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1" name="Group 88"/>
            <p:cNvGrpSpPr/>
            <p:nvPr/>
          </p:nvGrpSpPr>
          <p:grpSpPr>
            <a:xfrm>
              <a:off x="274320" y="1828800"/>
              <a:ext cx="3063240" cy="274320"/>
              <a:chOff x="274320" y="2743200"/>
              <a:chExt cx="3063240" cy="274320"/>
            </a:xfrm>
          </p:grpSpPr>
          <p:sp>
            <p:nvSpPr>
              <p:cNvPr id="187" name="Rectangle 11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Mozart, Johann Chrysostom Wolfgang Amadeus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ectangle 10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Variant Names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14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sp>
          <p:nvSpPr>
            <p:cNvPr id="182" name="Rectangle 17"/>
            <p:cNvSpPr/>
            <p:nvPr/>
          </p:nvSpPr>
          <p:spPr>
            <a:xfrm>
              <a:off x="274320" y="288036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16"/>
            <p:cNvSpPr/>
            <p:nvPr/>
          </p:nvSpPr>
          <p:spPr>
            <a:xfrm>
              <a:off x="274320" y="2743200"/>
              <a:ext cx="4663440" cy="13716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0" rIns="45720" bIns="18288" rtlCol="0" anchor="b" anchorCtr="0"/>
            <a:lstStyle/>
            <a:p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94"/>
          <p:cNvGrpSpPr/>
          <p:nvPr/>
        </p:nvGrpSpPr>
        <p:grpSpPr>
          <a:xfrm>
            <a:off x="365760" y="3108960"/>
            <a:ext cx="4663440" cy="685800"/>
            <a:chOff x="365760" y="2926080"/>
            <a:chExt cx="4663440" cy="685800"/>
          </a:xfrm>
        </p:grpSpPr>
        <p:grpSp>
          <p:nvGrpSpPr>
            <p:cNvPr id="24" name="Group 31"/>
            <p:cNvGrpSpPr/>
            <p:nvPr/>
          </p:nvGrpSpPr>
          <p:grpSpPr>
            <a:xfrm>
              <a:off x="365760" y="2926080"/>
              <a:ext cx="4663440" cy="274320"/>
              <a:chOff x="274320" y="822960"/>
              <a:chExt cx="4663440" cy="274320"/>
            </a:xfrm>
          </p:grpSpPr>
          <p:grpSp>
            <p:nvGrpSpPr>
              <p:cNvPr id="31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21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 or Rank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6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97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75" name="Cross 174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8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Isosceles Triangle 178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9" name="Group 32"/>
            <p:cNvGrpSpPr/>
            <p:nvPr/>
          </p:nvGrpSpPr>
          <p:grpSpPr>
            <a:xfrm>
              <a:off x="365760" y="3337560"/>
              <a:ext cx="4663440" cy="274320"/>
              <a:chOff x="274320" y="822960"/>
              <a:chExt cx="4663440" cy="274320"/>
            </a:xfrm>
          </p:grpSpPr>
          <p:grpSp>
            <p:nvGrpSpPr>
              <p:cNvPr id="100" name="Group 19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Other Designation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1" name="Group 25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2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151" name="Cross 150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Isosceles Triangle 153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4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05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3"/>
          <p:cNvGrpSpPr/>
          <p:nvPr/>
        </p:nvGrpSpPr>
        <p:grpSpPr>
          <a:xfrm>
            <a:off x="365760" y="2834640"/>
            <a:ext cx="4663440" cy="137160"/>
            <a:chOff x="274320" y="1965960"/>
            <a:chExt cx="4663440" cy="137160"/>
          </a:xfrm>
        </p:grpSpPr>
        <p:grpSp>
          <p:nvGrpSpPr>
            <p:cNvPr id="112" name="Group 75"/>
            <p:cNvGrpSpPr/>
            <p:nvPr/>
          </p:nvGrpSpPr>
          <p:grpSpPr>
            <a:xfrm>
              <a:off x="3474720" y="1965960"/>
              <a:ext cx="1463040" cy="137160"/>
              <a:chOff x="274320" y="2880360"/>
              <a:chExt cx="1463040" cy="137160"/>
            </a:xfrm>
          </p:grpSpPr>
          <p:sp>
            <p:nvSpPr>
              <p:cNvPr id="125" name="Cross 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3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127" name="Rectangle 6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Current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Isosceles Triangle 7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8" name="Rectangle 11"/>
            <p:cNvSpPr/>
            <p:nvPr/>
          </p:nvSpPr>
          <p:spPr>
            <a:xfrm>
              <a:off x="274320" y="19659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Joannes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Chrysostomus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Wolfgangus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Amadeus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2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3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7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23" name="TextBox 12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2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3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6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29" name="TextBox 12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0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1" name="TextBox 13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4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4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48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50" name="Rectangle 14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63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6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4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4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9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76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63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226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1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3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6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12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1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3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3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17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1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7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74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16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6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37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8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4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5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0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51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61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2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3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52" name="TextBox 251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3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59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4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255" name="TextBox 254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6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57" name="TextBox 256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265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6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267" name="Rectangle 26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69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270" name="Rectangle 26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7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74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27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97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9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0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1" name="TextBox 10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3" name="TextBox 10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5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4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Rectangle 95"/>
          <p:cNvSpPr/>
          <p:nvPr/>
        </p:nvSpPr>
        <p:spPr>
          <a:xfrm>
            <a:off x="3566160" y="2651760"/>
            <a:ext cx="1325880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Former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</a:t>
            </a:r>
            <a:endParaRPr lang="en-US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98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8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0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0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6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1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2" name="TextBox 101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3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1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2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6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8" name="Rectangle 11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5532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 &amp; Other Designations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61"/>
          <p:cNvGrpSpPr/>
          <p:nvPr/>
        </p:nvGrpSpPr>
        <p:grpSpPr>
          <a:xfrm>
            <a:off x="365760" y="2377440"/>
            <a:ext cx="4663440" cy="1325880"/>
            <a:chOff x="274320" y="274320"/>
            <a:chExt cx="4663440" cy="1325880"/>
          </a:xfrm>
        </p:grpSpPr>
        <p:grpSp>
          <p:nvGrpSpPr>
            <p:cNvPr id="17" name="Group 1"/>
            <p:cNvGrpSpPr/>
            <p:nvPr/>
          </p:nvGrpSpPr>
          <p:grpSpPr>
            <a:xfrm>
              <a:off x="274320" y="274320"/>
              <a:ext cx="4663440" cy="274320"/>
              <a:chOff x="274320" y="1828800"/>
              <a:chExt cx="4663440" cy="274320"/>
            </a:xfrm>
          </p:grpSpPr>
          <p:grpSp>
            <p:nvGrpSpPr>
              <p:cNvPr id="18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2" name="Cross 8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34" name="Rectangle 10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1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28" name="Rectangle 4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Court of Prince-Archbishop 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Hieronymus </a:t>
                  </a:r>
                  <a:r>
                    <a:rPr lang="en-US" sz="600" dirty="0" err="1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Colloredo</a:t>
                  </a:r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, Salzburg.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Rectangle 5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Affiliation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" name="Group 12"/>
            <p:cNvGrpSpPr/>
            <p:nvPr/>
          </p:nvGrpSpPr>
          <p:grpSpPr>
            <a:xfrm>
              <a:off x="274320" y="594360"/>
              <a:ext cx="4663440" cy="274320"/>
              <a:chOff x="274320" y="1828800"/>
              <a:chExt cx="4663440" cy="274320"/>
            </a:xfrm>
          </p:grpSpPr>
          <p:grpSp>
            <p:nvGrpSpPr>
              <p:cNvPr id="23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20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22" name="Cross 22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1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24" name="Rectangle 2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6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14" name="Rectangle 15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Field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7" name="Group 23"/>
            <p:cNvGrpSpPr/>
            <p:nvPr/>
          </p:nvGrpSpPr>
          <p:grpSpPr>
            <a:xfrm>
              <a:off x="274320" y="914400"/>
              <a:ext cx="4663440" cy="274320"/>
              <a:chOff x="274320" y="1828800"/>
              <a:chExt cx="4663440" cy="274320"/>
            </a:xfrm>
          </p:grpSpPr>
          <p:grpSp>
            <p:nvGrpSpPr>
              <p:cNvPr id="231" name="Group 76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186" name="Rectangle 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194" name="Cross 193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Isosceles Triangle 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7" name="Group 88"/>
              <p:cNvGrpSpPr/>
              <p:nvPr/>
            </p:nvGrpSpPr>
            <p:grpSpPr>
              <a:xfrm>
                <a:off x="274320" y="18288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Occupation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38" name="Group 34"/>
            <p:cNvGrpSpPr/>
            <p:nvPr/>
          </p:nvGrpSpPr>
          <p:grpSpPr>
            <a:xfrm>
              <a:off x="274320" y="1325880"/>
              <a:ext cx="4663440" cy="274320"/>
              <a:chOff x="274320" y="2743200"/>
              <a:chExt cx="4663440" cy="274320"/>
            </a:xfrm>
          </p:grpSpPr>
          <p:grpSp>
            <p:nvGrpSpPr>
              <p:cNvPr id="243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Cross 171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Biographical History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4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245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0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1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5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48" name="Rectangle 247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97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0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9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0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0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01" name="TextBox 10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03" name="TextBox 10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1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15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16" name="Rectangle 11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4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25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5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246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247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8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9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</a:t>
              </a:r>
            </a:p>
          </p:txBody>
        </p:sp>
      </p:grpSp>
      <p:grpSp>
        <p:nvGrpSpPr>
          <p:cNvPr id="250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55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56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260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71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6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6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62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180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196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23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57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197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81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182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91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8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63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164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73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66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5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7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80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1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2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77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89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290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291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3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5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306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1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07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14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08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10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322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323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4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9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33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6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337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347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8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9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38" name="TextBox 337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39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345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0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341" name="TextBox 340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4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343" name="TextBox 342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4" name="TextBox 343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50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351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5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356" name="Rectangle 355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358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60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361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363" name="Rectangle 362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 (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1756-)</a:t>
              </a:r>
              <a:endParaRPr 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7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8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19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0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1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257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60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1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62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26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64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71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76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77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8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8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9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90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91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Salzburg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03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1756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5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30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307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Prague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0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14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1791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8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97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9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0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3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4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1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5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3" name="TextBox 15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5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5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56" name="TextBox 15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7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2" name="TextBox 1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72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8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2" name="Rectangle 18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91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9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200" dirty="0" smtClean="0"/>
              <a:t>= a revision of #10, using more recent design decisions.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These slides illustrate the latest designs for the cataloging interface.  They portray a typical set of tasks associated with creating and editing a new manifestation.  The example used here is a recording of Vivaldi’s Four Seasons (Sony Classical, 2008 : 88697-11013-2)</a:t>
            </a:r>
            <a:br>
              <a:rPr lang="en-US" sz="1200" dirty="0" smtClean="0"/>
            </a:b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UI/X Design Examples - #13 : EDIT Manifestation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10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</a:t>
              </a:r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Amadeus (1756-1791)</a:t>
              </a:r>
              <a:endParaRPr 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320"/>
          <p:cNvGrpSpPr/>
          <p:nvPr/>
        </p:nvGrpSpPr>
        <p:grpSpPr>
          <a:xfrm>
            <a:off x="365760" y="2194560"/>
            <a:ext cx="4663440" cy="2560320"/>
            <a:chOff x="365760" y="2743200"/>
            <a:chExt cx="4663440" cy="2560320"/>
          </a:xfrm>
        </p:grpSpPr>
        <p:grpSp>
          <p:nvGrpSpPr>
            <p:cNvPr id="17" name="Group 154"/>
            <p:cNvGrpSpPr/>
            <p:nvPr/>
          </p:nvGrpSpPr>
          <p:grpSpPr>
            <a:xfrm>
              <a:off x="365760" y="3749040"/>
              <a:ext cx="4663440" cy="1554480"/>
              <a:chOff x="274320" y="2240280"/>
              <a:chExt cx="4663440" cy="1554480"/>
            </a:xfrm>
          </p:grpSpPr>
          <p:grpSp>
            <p:nvGrpSpPr>
              <p:cNvPr id="18" name="Group 88"/>
              <p:cNvGrpSpPr/>
              <p:nvPr/>
            </p:nvGrpSpPr>
            <p:grpSpPr>
              <a:xfrm>
                <a:off x="274320" y="2606040"/>
                <a:ext cx="4663440" cy="457200"/>
                <a:chOff x="274320" y="3108960"/>
                <a:chExt cx="4663440" cy="457200"/>
              </a:xfrm>
            </p:grpSpPr>
            <p:grpSp>
              <p:nvGrpSpPr>
                <p:cNvPr id="19" name="Group 61"/>
                <p:cNvGrpSpPr/>
                <p:nvPr/>
              </p:nvGrpSpPr>
              <p:grpSpPr>
                <a:xfrm>
                  <a:off x="274320" y="3108960"/>
                  <a:ext cx="4663440" cy="274320"/>
                  <a:chOff x="274320" y="2743200"/>
                  <a:chExt cx="4663440" cy="274320"/>
                </a:xfrm>
              </p:grpSpPr>
              <p:grpSp>
                <p:nvGrpSpPr>
                  <p:cNvPr id="20" name="Group 17"/>
                  <p:cNvGrpSpPr/>
                  <p:nvPr/>
                </p:nvGrpSpPr>
                <p:grpSpPr>
                  <a:xfrm>
                    <a:off x="274320" y="2880360"/>
                    <a:ext cx="4663440" cy="137160"/>
                    <a:chOff x="411480" y="2880360"/>
                    <a:chExt cx="4663440" cy="137160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>
                      <a:off x="411480" y="2880360"/>
                      <a:ext cx="45262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4" name="Cross 273"/>
                    <p:cNvSpPr/>
                    <p:nvPr/>
                  </p:nvSpPr>
                  <p:spPr>
                    <a:xfrm>
                      <a:off x="498348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274320" y="2743200"/>
                    <a:ext cx="4663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Address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" name="Group 87"/>
                <p:cNvGrpSpPr/>
                <p:nvPr/>
              </p:nvGrpSpPr>
              <p:grpSpPr>
                <a:xfrm>
                  <a:off x="274320" y="3429000"/>
                  <a:ext cx="4526280" cy="137160"/>
                  <a:chOff x="274320" y="3794760"/>
                  <a:chExt cx="4526280" cy="137160"/>
                </a:xfrm>
              </p:grpSpPr>
              <p:grpSp>
                <p:nvGrpSpPr>
                  <p:cNvPr id="22" name="Group 74"/>
                  <p:cNvGrpSpPr/>
                  <p:nvPr/>
                </p:nvGrpSpPr>
                <p:grpSpPr>
                  <a:xfrm>
                    <a:off x="2743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0" name="Isosceles Triangle 269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" name="Group 74"/>
                  <p:cNvGrpSpPr/>
                  <p:nvPr/>
                </p:nvGrpSpPr>
                <p:grpSpPr>
                  <a:xfrm>
                    <a:off x="18745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7" name="Rectangle 266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8" name="Isosceles Triangle 267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74"/>
                  <p:cNvGrpSpPr/>
                  <p:nvPr/>
                </p:nvGrpSpPr>
                <p:grpSpPr>
                  <a:xfrm>
                    <a:off x="3474720" y="37947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65" name="Rectangle 264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6" name="Isosceles Triangle 265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31" name="Group 226"/>
              <p:cNvGrpSpPr/>
              <p:nvPr/>
            </p:nvGrpSpPr>
            <p:grpSpPr>
              <a:xfrm>
                <a:off x="274320" y="3200400"/>
                <a:ext cx="4663440" cy="594360"/>
                <a:chOff x="274320" y="3200400"/>
                <a:chExt cx="4663440" cy="594360"/>
              </a:xfrm>
            </p:grpSpPr>
            <p:grpSp>
              <p:nvGrpSpPr>
                <p:cNvPr id="257" name="Group 89"/>
                <p:cNvGrpSpPr/>
                <p:nvPr/>
              </p:nvGrpSpPr>
              <p:grpSpPr>
                <a:xfrm>
                  <a:off x="274320" y="320040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60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221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1" name="Group 75"/>
                    <p:cNvGrpSpPr/>
                    <p:nvPr/>
                  </p:nvGrpSpPr>
                  <p:grpSpPr>
                    <a:xfrm>
                      <a:off x="274320" y="2880360"/>
                      <a:ext cx="1463040" cy="137160"/>
                      <a:chOff x="274320" y="2880360"/>
                      <a:chExt cx="1463040" cy="137160"/>
                    </a:xfrm>
                  </p:grpSpPr>
                  <p:sp>
                    <p:nvSpPr>
                      <p:cNvPr id="256" name="Cross 255"/>
                      <p:cNvSpPr/>
                      <p:nvPr/>
                    </p:nvSpPr>
                    <p:spPr>
                      <a:xfrm>
                        <a:off x="1645920" y="2903220"/>
                        <a:ext cx="91440" cy="91440"/>
                      </a:xfrm>
                      <a:prstGeom prst="plus">
                        <a:avLst>
                          <a:gd name="adj" fmla="val 34186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62" name="Group 74"/>
                      <p:cNvGrpSpPr/>
                      <p:nvPr/>
                    </p:nvGrpSpPr>
                    <p:grpSpPr>
                      <a:xfrm>
                        <a:off x="274320" y="2880360"/>
                        <a:ext cx="1325880" cy="137160"/>
                        <a:chOff x="274320" y="2880360"/>
                        <a:chExt cx="1325880" cy="137160"/>
                      </a:xfrm>
                    </p:grpSpPr>
                    <p:sp>
                      <p:nvSpPr>
                        <p:cNvPr id="258" name="Rectangle 257"/>
                        <p:cNvSpPr/>
                        <p:nvPr/>
                      </p:nvSpPr>
                      <p:spPr>
                        <a:xfrm>
                          <a:off x="274320" y="2880360"/>
                          <a:ext cx="1325880" cy="13716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45720" rIns="45720" rtlCol="0" anchor="ctr" anchorCtr="0"/>
                        <a:lstStyle/>
                        <a:p>
                          <a:r>
                            <a:rPr lang="en-US" sz="600" dirty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Current</a:t>
                          </a:r>
                          <a:endParaRPr lang="en-US" sz="6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59" name="Isosceles Triangle 7"/>
                        <p:cNvSpPr/>
                        <p:nvPr/>
                      </p:nvSpPr>
                      <p:spPr>
                        <a:xfrm rot="10800000">
                          <a:off x="1463040" y="2912364"/>
                          <a:ext cx="91440" cy="73152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 w="63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263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Place of Residence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64" name="Group 100"/>
                <p:cNvGrpSpPr/>
                <p:nvPr/>
              </p:nvGrpSpPr>
              <p:grpSpPr>
                <a:xfrm>
                  <a:off x="274320" y="3520440"/>
                  <a:ext cx="4663440" cy="274320"/>
                  <a:chOff x="274320" y="1828800"/>
                  <a:chExt cx="4663440" cy="274320"/>
                </a:xfrm>
              </p:grpSpPr>
              <p:grpSp>
                <p:nvGrpSpPr>
                  <p:cNvPr id="271" name="Group 76"/>
                  <p:cNvGrpSpPr/>
                  <p:nvPr/>
                </p:nvGrpSpPr>
                <p:grpSpPr>
                  <a:xfrm>
                    <a:off x="3474720" y="1828800"/>
                    <a:ext cx="1463040" cy="274320"/>
                    <a:chOff x="274320" y="2743200"/>
                    <a:chExt cx="1463040" cy="274320"/>
                  </a:xfrm>
                </p:grpSpPr>
                <p:sp>
                  <p:nvSpPr>
                    <p:cNvPr id="189" name="Rectangle 2"/>
                    <p:cNvSpPr/>
                    <p:nvPr/>
                  </p:nvSpPr>
                  <p:spPr>
                    <a:xfrm>
                      <a:off x="274320" y="2743200"/>
                      <a:ext cx="14630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5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3" name="Rectangle 192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5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76" name="Group 88"/>
                  <p:cNvGrpSpPr/>
                  <p:nvPr/>
                </p:nvGrpSpPr>
                <p:grpSpPr>
                  <a:xfrm>
                    <a:off x="274320" y="1828800"/>
                    <a:ext cx="3063240" cy="274320"/>
                    <a:chOff x="274320" y="2743200"/>
                    <a:chExt cx="3063240" cy="27432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274320" y="2880360"/>
                      <a:ext cx="29260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274320" y="2743200"/>
                      <a:ext cx="30632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tIns="0" rIns="45720" bIns="18288" rtlCol="0" anchor="b" anchorCtr="0"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Country</a:t>
                      </a:r>
                      <a:endParaRPr 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277" name="Group 112"/>
              <p:cNvGrpSpPr/>
              <p:nvPr/>
            </p:nvGrpSpPr>
            <p:grpSpPr>
              <a:xfrm>
                <a:off x="274320" y="224028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280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6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8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74" name="Cross 173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82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9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Language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90" name="Group 107"/>
            <p:cNvGrpSpPr/>
            <p:nvPr/>
          </p:nvGrpSpPr>
          <p:grpSpPr>
            <a:xfrm>
              <a:off x="365760" y="2743200"/>
              <a:ext cx="4526280" cy="274320"/>
              <a:chOff x="274320" y="274320"/>
              <a:chExt cx="4526280" cy="274320"/>
            </a:xfrm>
          </p:grpSpPr>
          <p:grpSp>
            <p:nvGrpSpPr>
              <p:cNvPr id="291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294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7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Salzburg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8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5" name="Group 622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5" name="Rectangle 28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6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96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83" name="Rectangle 282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03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1756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Birth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5" name="Group 107"/>
            <p:cNvGrpSpPr/>
            <p:nvPr/>
          </p:nvGrpSpPr>
          <p:grpSpPr>
            <a:xfrm>
              <a:off x="365760" y="3063240"/>
              <a:ext cx="4526280" cy="274320"/>
              <a:chOff x="274320" y="274320"/>
              <a:chExt cx="4526280" cy="274320"/>
            </a:xfrm>
          </p:grpSpPr>
          <p:grpSp>
            <p:nvGrpSpPr>
              <p:cNvPr id="306" name="Group 106"/>
              <p:cNvGrpSpPr/>
              <p:nvPr/>
            </p:nvGrpSpPr>
            <p:grpSpPr>
              <a:xfrm>
                <a:off x="1691640" y="274320"/>
                <a:ext cx="3108960" cy="274320"/>
                <a:chOff x="274320" y="822960"/>
                <a:chExt cx="3108960" cy="274320"/>
              </a:xfrm>
            </p:grpSpPr>
            <p:grpSp>
              <p:nvGrpSpPr>
                <p:cNvPr id="307" name="Group 26"/>
                <p:cNvGrpSpPr/>
                <p:nvPr/>
              </p:nvGrpSpPr>
              <p:grpSpPr>
                <a:xfrm>
                  <a:off x="27432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301" name="Rectangle 4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Prague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2" name="Rectangle 3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City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8" name="Group 56"/>
                <p:cNvGrpSpPr/>
                <p:nvPr/>
              </p:nvGrpSpPr>
              <p:grpSpPr>
                <a:xfrm>
                  <a:off x="132588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Rectangle 8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0" name="Group 61"/>
                <p:cNvGrpSpPr/>
                <p:nvPr/>
              </p:nvGrpSpPr>
              <p:grpSpPr>
                <a:xfrm>
                  <a:off x="2377440" y="822960"/>
                  <a:ext cx="1005840" cy="274320"/>
                  <a:chOff x="274320" y="2743200"/>
                  <a:chExt cx="1005840" cy="274320"/>
                </a:xfrm>
              </p:grpSpPr>
              <p:sp>
                <p:nvSpPr>
                  <p:cNvPr id="297" name="Rectangle 296"/>
                  <p:cNvSpPr/>
                  <p:nvPr/>
                </p:nvSpPr>
                <p:spPr>
                  <a:xfrm>
                    <a:off x="274320" y="288036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274320" y="2743200"/>
                    <a:ext cx="1005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Country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14" name="Group 26"/>
              <p:cNvGrpSpPr/>
              <p:nvPr/>
            </p:nvGrpSpPr>
            <p:grpSpPr>
              <a:xfrm>
                <a:off x="274320" y="27432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1791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Death Date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8" name="Group 316"/>
            <p:cNvGrpSpPr/>
            <p:nvPr/>
          </p:nvGrpSpPr>
          <p:grpSpPr>
            <a:xfrm>
              <a:off x="365760" y="3520440"/>
              <a:ext cx="2240280" cy="137160"/>
              <a:chOff x="274320" y="3794760"/>
              <a:chExt cx="2240280" cy="137160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74320" y="3794760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pPr algn="r"/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Gender: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315"/>
              <p:cNvGrpSpPr/>
              <p:nvPr/>
            </p:nvGrpSpPr>
            <p:grpSpPr>
              <a:xfrm>
                <a:off x="777240" y="3794760"/>
                <a:ext cx="1737360" cy="137160"/>
                <a:chOff x="777240" y="3794760"/>
                <a:chExt cx="1737360" cy="137160"/>
              </a:xfrm>
            </p:grpSpPr>
            <p:grpSp>
              <p:nvGrpSpPr>
                <p:cNvPr id="97" name="Group 23"/>
                <p:cNvGrpSpPr/>
                <p:nvPr/>
              </p:nvGrpSpPr>
              <p:grpSpPr>
                <a:xfrm>
                  <a:off x="77724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7" name="Rectangle 316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8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9" name="Group 23"/>
                <p:cNvGrpSpPr/>
                <p:nvPr/>
              </p:nvGrpSpPr>
              <p:grpSpPr>
                <a:xfrm>
                  <a:off x="137160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13" name="Rectangle 312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Female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0" name="Group 308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5" name="Oval 314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6" name="Oval 315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1" name="Group 23"/>
                <p:cNvGrpSpPr/>
                <p:nvPr/>
              </p:nvGrpSpPr>
              <p:grpSpPr>
                <a:xfrm>
                  <a:off x="1965960" y="3794760"/>
                  <a:ext cx="548640" cy="137160"/>
                  <a:chOff x="274320" y="2423160"/>
                  <a:chExt cx="548640" cy="13716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274320" y="2423160"/>
                    <a:ext cx="5486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Other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2" name="Group 22"/>
                  <p:cNvGrpSpPr/>
                  <p:nvPr/>
                </p:nvGrpSpPr>
                <p:grpSpPr>
                  <a:xfrm>
                    <a:off x="320040" y="2446020"/>
                    <a:ext cx="91440" cy="91440"/>
                    <a:chOff x="822960" y="1828800"/>
                    <a:chExt cx="91440" cy="91440"/>
                  </a:xfrm>
                </p:grpSpPr>
                <p:sp>
                  <p:nvSpPr>
                    <p:cNvPr id="311" name="Oval 310"/>
                    <p:cNvSpPr/>
                    <p:nvPr/>
                  </p:nvSpPr>
                  <p:spPr>
                    <a:xfrm>
                      <a:off x="822960" y="1828800"/>
                      <a:ext cx="91440" cy="914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Oval 311"/>
                    <p:cNvSpPr/>
                    <p:nvPr/>
                  </p:nvSpPr>
                  <p:spPr>
                    <a:xfrm>
                      <a:off x="841248" y="1847088"/>
                      <a:ext cx="54864" cy="54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03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4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0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1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5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3" name="TextBox 15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5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5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56" name="TextBox 15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7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2" name="TextBox 1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72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8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2" name="Rectangle 181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91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9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" name="Group 52"/>
          <p:cNvGrpSpPr/>
          <p:nvPr/>
        </p:nvGrpSpPr>
        <p:grpSpPr>
          <a:xfrm>
            <a:off x="274320" y="5989320"/>
            <a:ext cx="4846320" cy="137160"/>
            <a:chOff x="2148840" y="1965960"/>
            <a:chExt cx="4846320" cy="137160"/>
          </a:xfrm>
        </p:grpSpPr>
        <p:grpSp>
          <p:nvGrpSpPr>
            <p:cNvPr id="46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Sonatas, violin, continuo B. </a:t>
                </a:r>
                <a:r>
                  <a:rPr lang="en-US" sz="5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5, G minor.</a:t>
                </a:r>
              </a:p>
            </p:txBody>
          </p:sp>
        </p:grpSp>
        <p:grpSp>
          <p:nvGrpSpPr>
            <p:cNvPr id="47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7" name="Rectangle 116"/>
          <p:cNvSpPr/>
          <p:nvPr/>
        </p:nvSpPr>
        <p:spPr>
          <a:xfrm>
            <a:off x="274320" y="1188720"/>
            <a:ext cx="4846320" cy="4937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8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9" name="Rectangle 118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 contributor]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 contributor]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Name &amp; Information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Dates &amp; Origin/Location Information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Contributor Notes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15"/>
          <p:cNvGrpSpPr/>
          <p:nvPr/>
        </p:nvGrpSpPr>
        <p:grpSpPr>
          <a:xfrm>
            <a:off x="320041" y="1234440"/>
            <a:ext cx="4754884" cy="274320"/>
            <a:chOff x="1371600" y="2073592"/>
            <a:chExt cx="4860548" cy="274320"/>
          </a:xfrm>
          <a:noFill/>
        </p:grpSpPr>
        <p:sp>
          <p:nvSpPr>
            <p:cNvPr id="198" name="Rectangle 2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00" name="Rectangle 3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Mozart, Wolfgang Amadeus (1756-1791)</a:t>
              </a:r>
            </a:p>
          </p:txBody>
        </p:sp>
      </p:grpSp>
      <p:grpSp>
        <p:nvGrpSpPr>
          <p:cNvPr id="50" name="Group 74"/>
          <p:cNvGrpSpPr/>
          <p:nvPr/>
        </p:nvGrpSpPr>
        <p:grpSpPr>
          <a:xfrm>
            <a:off x="3703320" y="1280160"/>
            <a:ext cx="1325880" cy="137160"/>
            <a:chOff x="274320" y="2880360"/>
            <a:chExt cx="1325880" cy="137160"/>
          </a:xfrm>
          <a:noFill/>
        </p:grpSpPr>
        <p:sp>
          <p:nvSpPr>
            <p:cNvPr id="209" name="Rectangle 20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Person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Isosceles Triangle 20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65760" y="2377440"/>
            <a:ext cx="4663440" cy="320040"/>
            <a:chOff x="274320" y="2743200"/>
            <a:chExt cx="4663440" cy="320040"/>
          </a:xfrm>
        </p:grpSpPr>
        <p:sp>
          <p:nvSpPr>
            <p:cNvPr id="118" name="Rectangle 117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23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125" name="Cross 124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7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128" name="Rectangle 127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9" name="Isosceles Triangle 128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4" name="Rectangle 123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F0F0B6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0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41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2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9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55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70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56" name="TextBox 155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5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68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2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63" name="TextBox 16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4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66" name="TextBox 165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7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7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79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80" name="Rectangle 179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8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8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14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Amadeus (1756-1791)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8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19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Select Role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32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142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3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4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4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140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5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36" name="TextBox 135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7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138" name="TextBox 137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45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4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50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51" name="Rectangle 150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55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56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Amadeus (1756-1791)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Select Role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2743200" y="2148840"/>
            <a:ext cx="1325880" cy="4154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Composer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Lyricist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Librettist</a:t>
            </a:r>
          </a:p>
        </p:txBody>
      </p:sp>
      <p:grpSp>
        <p:nvGrpSpPr>
          <p:cNvPr id="48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49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59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1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57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2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4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55" name="TextBox 54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67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68" name="Rectangle 6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7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7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Amadeus (1756-1791)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[create link] [cancel]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Composer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9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59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0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1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57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55" name="TextBox 54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68" name="Rectangle 6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5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7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Rectangle 206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276" name="Rectangle 275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9" name="Rectangle 188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5"/>
          <p:cNvGrpSpPr/>
          <p:nvPr/>
        </p:nvGrpSpPr>
        <p:grpSpPr>
          <a:xfrm>
            <a:off x="320040" y="2011680"/>
            <a:ext cx="4754880" cy="137160"/>
            <a:chOff x="2468880" y="1828800"/>
            <a:chExt cx="4754880" cy="137160"/>
          </a:xfrm>
        </p:grpSpPr>
        <p:sp>
          <p:nvSpPr>
            <p:cNvPr id="293" name="Rectangle 292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Mozart, Wolfgang 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Amadeus (1756-1791)</a:t>
              </a:r>
              <a:endPara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468880" y="1828800"/>
              <a:ext cx="4206240" cy="137160"/>
              <a:chOff x="2468880" y="457200"/>
              <a:chExt cx="4206240" cy="13716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68880" y="457200"/>
                <a:ext cx="42062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560320" y="457200"/>
                <a:ext cx="13716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2468880" y="1828800"/>
              <a:ext cx="475488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r"/>
              <a:r>
                <a:rPr lang="en-US" sz="600" dirty="0" smtClean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rPr>
                <a:t>[copy] [remove]</a:t>
              </a:r>
              <a:endParaRPr lang="en-US" sz="600" dirty="0">
                <a:solidFill>
                  <a:srgbClr val="003CB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74"/>
          <p:cNvGrpSpPr/>
          <p:nvPr/>
        </p:nvGrpSpPr>
        <p:grpSpPr>
          <a:xfrm>
            <a:off x="2743200" y="2011680"/>
            <a:ext cx="1325880" cy="137160"/>
            <a:chOff x="274320" y="2880360"/>
            <a:chExt cx="1325880" cy="137160"/>
          </a:xfrm>
        </p:grpSpPr>
        <p:sp>
          <p:nvSpPr>
            <p:cNvPr id="300" name="Rectangle 299"/>
            <p:cNvSpPr/>
            <p:nvPr/>
          </p:nvSpPr>
          <p:spPr>
            <a:xfrm>
              <a:off x="27432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Composer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Isosceles Triangle 300"/>
            <p:cNvSpPr/>
            <p:nvPr/>
          </p:nvSpPr>
          <p:spPr>
            <a:xfrm rot="10800000">
              <a:off x="1463040" y="2912364"/>
              <a:ext cx="91440" cy="73152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14" name="Rectangle 11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11"/>
          <p:cNvGrpSpPr/>
          <p:nvPr/>
        </p:nvGrpSpPr>
        <p:grpSpPr>
          <a:xfrm>
            <a:off x="320040" y="2194560"/>
            <a:ext cx="4754880" cy="320040"/>
            <a:chOff x="320040" y="2011680"/>
            <a:chExt cx="4754880" cy="320040"/>
          </a:xfrm>
        </p:grpSpPr>
        <p:sp>
          <p:nvSpPr>
            <p:cNvPr id="116" name="Rectangle 115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7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Rectangle 11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19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5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66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7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8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8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64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9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60" name="TextBox 59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62" name="TextBox 61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9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70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74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75" name="Rectangle 74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7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79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80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80000">
            <a:off x="4297680" y="457200"/>
            <a:ext cx="4206240" cy="5943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change log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…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10-15-2010 : Adding a new composer (/new work)…</a:t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Mozart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, Wolfgang Amadeus, 1756-1791.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/>
            </a:r>
            <a:b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</a:b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Adagios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, violin, orchestra, K. 261, E major.</a:t>
            </a: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  <a:p>
            <a:pPr marL="342900" indent="-342900">
              <a:buAutoNum type="arabicPeriod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  <a:p>
            <a:pPr marL="342900" indent="-342900">
              <a:buAutoNum type="arabicPeriod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0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51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2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53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3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6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65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3" name="Group 274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94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12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13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14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0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10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1" name="Group 19"/>
            <p:cNvGrpSpPr/>
            <p:nvPr/>
          </p:nvGrpSpPr>
          <p:grpSpPr>
            <a:xfrm>
              <a:off x="2880360" y="502920"/>
              <a:ext cx="3383280" cy="320040"/>
              <a:chOff x="2743200" y="2841307"/>
              <a:chExt cx="3383280" cy="320040"/>
            </a:xfrm>
          </p:grpSpPr>
          <p:sp>
            <p:nvSpPr>
              <p:cNvPr id="202" name="TextBox 201"/>
              <p:cNvSpPr txBox="1"/>
              <p:nvPr/>
            </p:nvSpPr>
            <p:spPr bwMode="auto">
              <a:xfrm>
                <a:off x="5486400" y="2841307"/>
                <a:ext cx="548640" cy="32004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3" name="Group 18"/>
              <p:cNvGrpSpPr/>
              <p:nvPr/>
            </p:nvGrpSpPr>
            <p:grpSpPr>
              <a:xfrm>
                <a:off x="2743200" y="2841307"/>
                <a:ext cx="3383280" cy="320040"/>
                <a:chOff x="2880360" y="2834640"/>
                <a:chExt cx="3383280" cy="320040"/>
              </a:xfrm>
            </p:grpSpPr>
            <p:grpSp>
              <p:nvGrpSpPr>
                <p:cNvPr id="204" name="Group 14"/>
                <p:cNvGrpSpPr/>
                <p:nvPr/>
              </p:nvGrpSpPr>
              <p:grpSpPr>
                <a:xfrm>
                  <a:off x="2880360" y="2834640"/>
                  <a:ext cx="3383280" cy="137160"/>
                  <a:chOff x="3154680" y="2834640"/>
                  <a:chExt cx="3383280" cy="137160"/>
                </a:xfrm>
              </p:grpSpPr>
              <p:sp>
                <p:nvSpPr>
                  <p:cNvPr id="208" name="TextBox 207"/>
                  <p:cNvSpPr txBox="1"/>
                  <p:nvPr/>
                </p:nvSpPr>
                <p:spPr bwMode="auto">
                  <a:xfrm>
                    <a:off x="3154680" y="2834640"/>
                    <a:ext cx="3383280" cy="137160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rtlCol="0" anchor="ctr" anchorCtr="0">
                    <a:noAutofit/>
                  </a:bodyPr>
                  <a:lstStyle/>
                  <a:p>
                    <a:pPr algn="r"/>
                    <a:r>
                      <a:rPr lang="en-US" sz="6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  <a:endParaRPr lang="en-US" sz="600" i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9" name="TextBox 208"/>
                  <p:cNvSpPr txBox="1"/>
                  <p:nvPr/>
                </p:nvSpPr>
                <p:spPr bwMode="auto">
                  <a:xfrm>
                    <a:off x="3474720" y="2834640"/>
                    <a:ext cx="2377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rtlCol="0" anchor="ctr" anchorCtr="0">
                    <a:noAutofit/>
                  </a:bodyPr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Adagios, violin, orchestra</a:t>
                    </a:r>
                    <a:endPara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" name="Group 15"/>
                <p:cNvGrpSpPr/>
                <p:nvPr/>
              </p:nvGrpSpPr>
              <p:grpSpPr>
                <a:xfrm>
                  <a:off x="2880360" y="3017520"/>
                  <a:ext cx="3383280" cy="137160"/>
                  <a:chOff x="3154680" y="2834640"/>
                  <a:chExt cx="3383280" cy="13716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 bwMode="auto">
                  <a:xfrm>
                    <a:off x="3154680" y="2834640"/>
                    <a:ext cx="3383280" cy="137160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rtlCol="0" anchor="ctr" anchorCtr="0">
                    <a:noAutofit/>
                  </a:bodyPr>
                  <a:lstStyle/>
                  <a:p>
                    <a:pPr algn="r"/>
                    <a:r>
                      <a:rPr lang="en-US" sz="60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  <a:endParaRPr lang="en-US" sz="600" i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7" name="TextBox 206"/>
                  <p:cNvSpPr txBox="1"/>
                  <p:nvPr/>
                </p:nvSpPr>
                <p:spPr bwMode="auto">
                  <a:xfrm>
                    <a:off x="3474720" y="2834640"/>
                    <a:ext cx="23774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rtlCol="0" anchor="ctr" anchorCtr="0">
                    <a:noAutofit/>
                  </a:bodyPr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Mozart, Wolfgang Amadeus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62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95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23" name="Rectangle 122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28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47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52" name="Rectangle 151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3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55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6" name="Rectangle 155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48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50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55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5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3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64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0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3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0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4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99" name="TextBox 19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0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01" name="TextBox 20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47" name="Group 146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48" name="Rectangle 147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9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51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2" name="Rectangle 151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5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5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77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78" name="Rectangle 17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82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83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4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8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0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0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99" name="TextBox 19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01" name="TextBox 20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05" name="Group 104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08" name="Rectangle 107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9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11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ectangle 111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7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2" name="Rectangle 161"/>
          <p:cNvSpPr/>
          <p:nvPr/>
        </p:nvSpPr>
        <p:spPr>
          <a:xfrm>
            <a:off x="274320" y="1005840"/>
            <a:ext cx="4846320" cy="5120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320040" y="1051560"/>
            <a:ext cx="4754880" cy="274320"/>
            <a:chOff x="1371600" y="2073592"/>
            <a:chExt cx="4860548" cy="274320"/>
          </a:xfrm>
        </p:grpSpPr>
        <p:sp>
          <p:nvSpPr>
            <p:cNvPr id="168" name="Rectangle 167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Adagios, violin, orchestra, K. 261, E major.</a:t>
              </a:r>
              <a:endParaRPr lang="it-IT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Information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 Structure &amp; Relationships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5"/>
          <p:cNvGrpSpPr/>
          <p:nvPr/>
        </p:nvGrpSpPr>
        <p:grpSpPr>
          <a:xfrm>
            <a:off x="320040" y="5897880"/>
            <a:ext cx="4754880" cy="182880"/>
            <a:chOff x="2468880" y="502920"/>
            <a:chExt cx="4206240" cy="182880"/>
          </a:xfrm>
        </p:grpSpPr>
        <p:sp>
          <p:nvSpPr>
            <p:cNvPr id="167" name="Rectangle 166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work]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work]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16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05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6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7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03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199" name="TextBox 198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01" name="TextBox 200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0" name="Group 104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08" name="Rectangle 107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22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ectangle 111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116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1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121" name="Rectangle 120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97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138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213"/>
          <p:cNvGrpSpPr/>
          <p:nvPr/>
        </p:nvGrpSpPr>
        <p:grpSpPr>
          <a:xfrm>
            <a:off x="274320" y="822960"/>
            <a:ext cx="4846320" cy="137160"/>
            <a:chOff x="2148840" y="1965960"/>
            <a:chExt cx="4846320" cy="137160"/>
          </a:xfrm>
        </p:grpSpPr>
        <p:grpSp>
          <p:nvGrpSpPr>
            <p:cNvPr id="12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2">
                        <a:lumMod val="9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bg2">
                      <a:lumMod val="9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en-US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The four seasons [sound recording] : concertos for violin, strings and basso continuo, op. 8, nos. 1-4</a:t>
                </a:r>
              </a:p>
            </p:txBody>
          </p:sp>
        </p:grpSp>
        <p:grpSp>
          <p:nvGrpSpPr>
            <p:cNvPr id="13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5" name="Group 257"/>
          <p:cNvGrpSpPr/>
          <p:nvPr/>
        </p:nvGrpSpPr>
        <p:grpSpPr>
          <a:xfrm>
            <a:off x="274320" y="1005840"/>
            <a:ext cx="4846320" cy="137160"/>
            <a:chOff x="2148840" y="1051560"/>
            <a:chExt cx="4846320" cy="137160"/>
          </a:xfrm>
        </p:grpSpPr>
        <p:grpSp>
          <p:nvGrpSpPr>
            <p:cNvPr id="106" name="Group 20"/>
            <p:cNvGrpSpPr/>
            <p:nvPr/>
          </p:nvGrpSpPr>
          <p:grpSpPr>
            <a:xfrm>
              <a:off x="2148840" y="1051560"/>
              <a:ext cx="4846320" cy="137160"/>
              <a:chOff x="2148840" y="1417320"/>
              <a:chExt cx="4846320" cy="13716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7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7" name="Group 31"/>
            <p:cNvGrpSpPr/>
            <p:nvPr/>
          </p:nvGrpSpPr>
          <p:grpSpPr>
            <a:xfrm>
              <a:off x="2148840" y="1051560"/>
              <a:ext cx="4846320" cy="137160"/>
              <a:chOff x="2148840" y="1828800"/>
              <a:chExt cx="4846320" cy="13716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1" name="Group 210"/>
          <p:cNvGrpSpPr/>
          <p:nvPr/>
        </p:nvGrpSpPr>
        <p:grpSpPr>
          <a:xfrm>
            <a:off x="274320" y="1188720"/>
            <a:ext cx="4846320" cy="4937760"/>
            <a:chOff x="274320" y="1371600"/>
            <a:chExt cx="4846320" cy="4937760"/>
          </a:xfrm>
        </p:grpSpPr>
        <p:grpSp>
          <p:nvGrpSpPr>
            <p:cNvPr id="6" name="Group 52"/>
            <p:cNvGrpSpPr/>
            <p:nvPr/>
          </p:nvGrpSpPr>
          <p:grpSpPr>
            <a:xfrm>
              <a:off x="274320" y="6172200"/>
              <a:ext cx="4846320" cy="137160"/>
              <a:chOff x="2148840" y="1965960"/>
              <a:chExt cx="4846320" cy="137160"/>
            </a:xfrm>
          </p:grpSpPr>
          <p:grpSp>
            <p:nvGrpSpPr>
              <p:cNvPr id="7" name="Group 20"/>
              <p:cNvGrpSpPr/>
              <p:nvPr/>
            </p:nvGrpSpPr>
            <p:grpSpPr>
              <a:xfrm>
                <a:off x="2148840" y="1965960"/>
                <a:ext cx="4846320" cy="137160"/>
                <a:chOff x="2148840" y="1417320"/>
                <a:chExt cx="4846320" cy="137160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148840" y="1417320"/>
                  <a:ext cx="4846320" cy="13716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r>
                    <a:rPr lang="en-US" sz="600" dirty="0" smtClean="0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[empty]</a:t>
                  </a:r>
                  <a:endParaRPr lang="en-US" sz="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Rectangle 3"/>
                <p:cNvSpPr/>
                <p:nvPr/>
              </p:nvSpPr>
              <p:spPr>
                <a:xfrm>
                  <a:off x="2331720" y="1417320"/>
                  <a:ext cx="46634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Sonatas, violin, continuo B. </a:t>
                  </a:r>
                  <a:r>
                    <a:rPr lang="en-US" sz="500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5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5, G minor.</a:t>
                  </a:r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2148840" y="1965960"/>
                <a:ext cx="4846320" cy="137160"/>
                <a:chOff x="2148840" y="1828800"/>
                <a:chExt cx="484632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148840" y="1828800"/>
                  <a:ext cx="484632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194560" y="1860804"/>
                  <a:ext cx="73152" cy="731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7" name="Rectangle 116"/>
            <p:cNvSpPr/>
            <p:nvPr/>
          </p:nvSpPr>
          <p:spPr>
            <a:xfrm>
              <a:off x="274320" y="1371600"/>
              <a:ext cx="4846320" cy="4937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8" name="Group 55"/>
            <p:cNvGrpSpPr/>
            <p:nvPr/>
          </p:nvGrpSpPr>
          <p:grpSpPr>
            <a:xfrm>
              <a:off x="320040" y="6080760"/>
              <a:ext cx="4754880" cy="182880"/>
              <a:chOff x="2468880" y="502920"/>
              <a:chExt cx="4206240" cy="18288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[DELETE  contributor]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68880" y="502920"/>
                <a:ext cx="4206240" cy="18288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[UPDATE  contributor] [DONE] [CANCEL]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bIns="45720" rtlCol="0" anchor="ctr" anchorCtr="0"/>
            <a:lstStyle/>
            <a:p>
              <a:pPr algn="ctr"/>
              <a:r>
                <a:rPr lang="en-US" sz="6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(Put helpful contextual prompts here?)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Name &amp; Information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0040" y="571500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Dates &amp; Origin/Location Information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" y="5897880"/>
              <a:ext cx="475488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 Notes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" y="210312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 &amp; Other Designations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" y="5486400"/>
              <a:ext cx="4754880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en-US" sz="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365760" y="2377440"/>
              <a:ext cx="4663440" cy="1417320"/>
              <a:chOff x="274320" y="274320"/>
              <a:chExt cx="4663440" cy="1417320"/>
            </a:xfrm>
          </p:grpSpPr>
          <p:grpSp>
            <p:nvGrpSpPr>
              <p:cNvPr id="143" name="Group 13"/>
              <p:cNvGrpSpPr/>
              <p:nvPr/>
            </p:nvGrpSpPr>
            <p:grpSpPr>
              <a:xfrm>
                <a:off x="274320" y="594360"/>
                <a:ext cx="4663440" cy="274320"/>
                <a:chOff x="274320" y="1828800"/>
                <a:chExt cx="4663440" cy="274320"/>
              </a:xfrm>
            </p:grpSpPr>
            <p:grpSp>
              <p:nvGrpSpPr>
                <p:cNvPr id="185" name="Group 76"/>
                <p:cNvGrpSpPr/>
                <p:nvPr/>
              </p:nvGrpSpPr>
              <p:grpSpPr>
                <a:xfrm>
                  <a:off x="3474720" y="182880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189" name="Rectangle 2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91" name="Group 75"/>
                  <p:cNvGrpSpPr/>
                  <p:nvPr/>
                </p:nvGrpSpPr>
                <p:grpSpPr>
                  <a:xfrm>
                    <a:off x="274320" y="2880360"/>
                    <a:ext cx="1463040" cy="137160"/>
                    <a:chOff x="274320" y="2880360"/>
                    <a:chExt cx="1463040" cy="137160"/>
                  </a:xfrm>
                </p:grpSpPr>
                <p:sp>
                  <p:nvSpPr>
                    <p:cNvPr id="193" name="Cross 4"/>
                    <p:cNvSpPr/>
                    <p:nvPr/>
                  </p:nvSpPr>
                  <p:spPr>
                    <a:xfrm>
                      <a:off x="1645920" y="290322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94" name="Group 74"/>
                    <p:cNvGrpSpPr/>
                    <p:nvPr/>
                  </p:nvGrpSpPr>
                  <p:grpSpPr>
                    <a:xfrm>
                      <a:off x="274320" y="2880360"/>
                      <a:ext cx="1325880" cy="137160"/>
                      <a:chOff x="274320" y="2880360"/>
                      <a:chExt cx="1325880" cy="137160"/>
                    </a:xfrm>
                  </p:grpSpPr>
                  <p:sp>
                    <p:nvSpPr>
                      <p:cNvPr id="195" name="Rectangle 6"/>
                      <p:cNvSpPr/>
                      <p:nvPr/>
                    </p:nvSpPr>
                    <p:spPr>
                      <a:xfrm>
                        <a:off x="274320" y="2880360"/>
                        <a:ext cx="132588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96" name="Isosceles Triangle 7"/>
                      <p:cNvSpPr/>
                      <p:nvPr/>
                    </p:nvSpPr>
                    <p:spPr>
                      <a:xfrm rot="10800000">
                        <a:off x="1463040" y="291236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86" name="Group 88"/>
                <p:cNvGrpSpPr/>
                <p:nvPr/>
              </p:nvGrpSpPr>
              <p:grpSpPr>
                <a:xfrm>
                  <a:off x="274320" y="1828800"/>
                  <a:ext cx="3063240" cy="274320"/>
                  <a:chOff x="274320" y="2743200"/>
                  <a:chExt cx="3063240" cy="274320"/>
                </a:xfrm>
              </p:grpSpPr>
              <p:sp>
                <p:nvSpPr>
                  <p:cNvPr id="187" name="Rectangle 11"/>
                  <p:cNvSpPr/>
                  <p:nvPr/>
                </p:nvSpPr>
                <p:spPr>
                  <a:xfrm>
                    <a:off x="274320" y="2880360"/>
                    <a:ext cx="29260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0"/>
                  <p:cNvSpPr/>
                  <p:nvPr/>
                </p:nvSpPr>
                <p:spPr>
                  <a:xfrm>
                    <a:off x="274320" y="2743200"/>
                    <a:ext cx="30632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Variant Names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44" name="Group 14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sp>
              <p:nvSpPr>
                <p:cNvPr id="182" name="Rectangle 17"/>
                <p:cNvSpPr/>
                <p:nvPr/>
              </p:nvSpPr>
              <p:spPr>
                <a:xfrm>
                  <a:off x="27432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6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Name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5" name="Group 31"/>
              <p:cNvGrpSpPr/>
              <p:nvPr/>
            </p:nvGrpSpPr>
            <p:grpSpPr>
              <a:xfrm>
                <a:off x="274320" y="100584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57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21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Title or Rank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3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73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75" name="Cross 174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77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78" name="Rectangle 177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9" name="Isosceles Triangle 178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146" name="Group 32"/>
              <p:cNvGrpSpPr/>
              <p:nvPr/>
            </p:nvGrpSpPr>
            <p:grpSpPr>
              <a:xfrm>
                <a:off x="274320" y="1417320"/>
                <a:ext cx="4663440" cy="274320"/>
                <a:chOff x="274320" y="822960"/>
                <a:chExt cx="4663440" cy="274320"/>
              </a:xfrm>
            </p:grpSpPr>
            <p:grpSp>
              <p:nvGrpSpPr>
                <p:cNvPr id="147" name="Group 19"/>
                <p:cNvGrpSpPr/>
                <p:nvPr/>
              </p:nvGrpSpPr>
              <p:grpSpPr>
                <a:xfrm>
                  <a:off x="274320" y="822960"/>
                  <a:ext cx="2286000" cy="274320"/>
                  <a:chOff x="274320" y="2743200"/>
                  <a:chExt cx="2286000" cy="27432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274320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Other Designation</a:t>
                    </a:r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48" name="Group 25"/>
                <p:cNvGrpSpPr/>
                <p:nvPr/>
              </p:nvGrpSpPr>
              <p:grpSpPr>
                <a:xfrm>
                  <a:off x="2651760" y="822960"/>
                  <a:ext cx="2286000" cy="274320"/>
                  <a:chOff x="274320" y="1188720"/>
                  <a:chExt cx="2286000" cy="27432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4320" y="1188720"/>
                    <a:ext cx="22860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endParaRPr lang="en-US" sz="6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50" name="Group 24"/>
                  <p:cNvGrpSpPr/>
                  <p:nvPr/>
                </p:nvGrpSpPr>
                <p:grpSpPr>
                  <a:xfrm>
                    <a:off x="274320" y="1325880"/>
                    <a:ext cx="2286000" cy="137160"/>
                    <a:chOff x="274320" y="1325880"/>
                    <a:chExt cx="2286000" cy="13716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2468880" y="1348740"/>
                      <a:ext cx="91440" cy="91440"/>
                    </a:xfrm>
                    <a:prstGeom prst="plus">
                      <a:avLst>
                        <a:gd name="adj" fmla="val 34186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52" name="Group 23"/>
                    <p:cNvGrpSpPr/>
                    <p:nvPr/>
                  </p:nvGrpSpPr>
                  <p:grpSpPr>
                    <a:xfrm>
                      <a:off x="274320" y="1325880"/>
                      <a:ext cx="2148840" cy="137160"/>
                      <a:chOff x="274320" y="1325880"/>
                      <a:chExt cx="2148840" cy="137160"/>
                    </a:xfrm>
                  </p:grpSpPr>
                  <p:sp>
                    <p:nvSpPr>
                      <p:cNvPr id="153" name="Rectangle 152"/>
                      <p:cNvSpPr/>
                      <p:nvPr/>
                    </p:nvSpPr>
                    <p:spPr>
                      <a:xfrm>
                        <a:off x="274320" y="1325880"/>
                        <a:ext cx="2148840" cy="137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45720" rIns="45720" rtlCol="0" anchor="ctr" anchorCtr="0"/>
                      <a:lstStyle/>
                      <a:p>
                        <a:r>
                          <a:rPr lang="en-US" sz="600" dirty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a:t>Current</a:t>
                        </a:r>
                        <a:endParaRPr lang="en-US" sz="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4" name="Isosceles Triangle 153"/>
                      <p:cNvSpPr/>
                      <p:nvPr/>
                    </p:nvSpPr>
                    <p:spPr>
                      <a:xfrm rot="10800000">
                        <a:off x="2286000" y="1357884"/>
                        <a:ext cx="91440" cy="73152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 w="63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97" name="Group 15"/>
            <p:cNvGrpSpPr/>
            <p:nvPr/>
          </p:nvGrpSpPr>
          <p:grpSpPr>
            <a:xfrm>
              <a:off x="320041" y="1417320"/>
              <a:ext cx="4754884" cy="274320"/>
              <a:chOff x="1371600" y="2073592"/>
              <a:chExt cx="4860548" cy="274320"/>
            </a:xfrm>
            <a:noFill/>
          </p:grpSpPr>
          <p:sp>
            <p:nvSpPr>
              <p:cNvPr id="198" name="Rectangle 2"/>
              <p:cNvSpPr/>
              <p:nvPr/>
            </p:nvSpPr>
            <p:spPr>
              <a:xfrm>
                <a:off x="1371600" y="2073592"/>
                <a:ext cx="280416" cy="274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accent6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EDIT</a:t>
                </a:r>
              </a:p>
            </p:txBody>
          </p:sp>
          <p:sp>
            <p:nvSpPr>
              <p:cNvPr id="200" name="Rectangle 3"/>
              <p:cNvSpPr/>
              <p:nvPr/>
            </p:nvSpPr>
            <p:spPr>
              <a:xfrm>
                <a:off x="1698752" y="2073592"/>
                <a:ext cx="4533396" cy="274320"/>
              </a:xfrm>
              <a:prstGeom prst="rect">
                <a:avLst/>
              </a:prstGeom>
              <a:grp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//Contributor Name//</a:t>
                </a:r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/>
                </a:r>
                <a:b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//Dates//</a:t>
                </a:r>
              </a:p>
            </p:txBody>
          </p:sp>
        </p:grpSp>
        <p:grpSp>
          <p:nvGrpSpPr>
            <p:cNvPr id="208" name="Group 74"/>
            <p:cNvGrpSpPr/>
            <p:nvPr/>
          </p:nvGrpSpPr>
          <p:grpSpPr>
            <a:xfrm>
              <a:off x="3703320" y="1463040"/>
              <a:ext cx="1325880" cy="137160"/>
              <a:chOff x="274320" y="2880360"/>
              <a:chExt cx="1325880" cy="137160"/>
            </a:xfrm>
            <a:noFill/>
          </p:grpSpPr>
          <p:sp>
            <p:nvSpPr>
              <p:cNvPr id="209" name="Rectangle 208"/>
              <p:cNvSpPr/>
              <p:nvPr/>
            </p:nvSpPr>
            <p:spPr>
              <a:xfrm>
                <a:off x="274320" y="2880360"/>
                <a:ext cx="1325880" cy="13716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Person</a:t>
                </a:r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10800000">
                <a:off x="1463040" y="2912364"/>
                <a:ext cx="91440" cy="73152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2" name="Group 52"/>
          <p:cNvGrpSpPr/>
          <p:nvPr/>
        </p:nvGrpSpPr>
        <p:grpSpPr>
          <a:xfrm>
            <a:off x="274320" y="6172200"/>
            <a:ext cx="4846320" cy="137160"/>
            <a:chOff x="2148840" y="1965960"/>
            <a:chExt cx="4846320" cy="137160"/>
          </a:xfrm>
        </p:grpSpPr>
        <p:grpSp>
          <p:nvGrpSpPr>
            <p:cNvPr id="213" name="Group 20"/>
            <p:cNvGrpSpPr/>
            <p:nvPr/>
          </p:nvGrpSpPr>
          <p:grpSpPr>
            <a:xfrm>
              <a:off x="2148840" y="1965960"/>
              <a:ext cx="4846320" cy="137160"/>
              <a:chOff x="2148840" y="1417320"/>
              <a:chExt cx="4846320" cy="137160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148840" y="1417320"/>
                <a:ext cx="4846320" cy="137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6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[empty]</a:t>
                </a:r>
                <a:endParaRPr lang="en-US" sz="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3"/>
              <p:cNvSpPr/>
              <p:nvPr/>
            </p:nvSpPr>
            <p:spPr>
              <a:xfrm>
                <a:off x="2331720" y="1417320"/>
                <a:ext cx="4663440" cy="13716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r>
                  <a:rPr lang="it-IT" sz="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Adagios, violin, orchestra, K. 261, E major.</a:t>
                </a:r>
                <a:endParaRPr lang="it-IT" sz="5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4" name="Group 31"/>
            <p:cNvGrpSpPr/>
            <p:nvPr/>
          </p:nvGrpSpPr>
          <p:grpSpPr>
            <a:xfrm>
              <a:off x="2148840" y="1965960"/>
              <a:ext cx="4846320" cy="137160"/>
              <a:chOff x="2148840" y="1828800"/>
              <a:chExt cx="4846320" cy="1371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148840" y="1828800"/>
                <a:ext cx="484632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rtlCol="0" anchor="ctr"/>
              <a:lstStyle/>
              <a:p>
                <a:pPr algn="ctr"/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194560" y="1860804"/>
                <a:ext cx="73152" cy="731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9" name="Group 175"/>
          <p:cNvGrpSpPr/>
          <p:nvPr/>
        </p:nvGrpSpPr>
        <p:grpSpPr>
          <a:xfrm>
            <a:off x="5303520" y="914400"/>
            <a:ext cx="3474720" cy="777240"/>
            <a:chOff x="2834640" y="274320"/>
            <a:chExt cx="3474720" cy="777240"/>
          </a:xfrm>
        </p:grpSpPr>
        <p:grpSp>
          <p:nvGrpSpPr>
            <p:cNvPr id="220" name="Group 46"/>
            <p:cNvGrpSpPr/>
            <p:nvPr/>
          </p:nvGrpSpPr>
          <p:grpSpPr>
            <a:xfrm>
              <a:off x="3108960" y="274320"/>
              <a:ext cx="2926080" cy="137160"/>
              <a:chOff x="3108960" y="2743200"/>
              <a:chExt cx="2926080" cy="137160"/>
            </a:xfrm>
          </p:grpSpPr>
          <p:sp>
            <p:nvSpPr>
              <p:cNvPr id="230" name="TextBox 9"/>
              <p:cNvSpPr txBox="1"/>
              <p:nvPr/>
            </p:nvSpPr>
            <p:spPr bwMode="auto">
              <a:xfrm>
                <a:off x="3108960" y="2743200"/>
                <a:ext cx="914400" cy="1371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1" name="TextBox 10"/>
              <p:cNvSpPr txBox="1"/>
              <p:nvPr/>
            </p:nvSpPr>
            <p:spPr bwMode="auto">
              <a:xfrm>
                <a:off x="5120640" y="2743200"/>
                <a:ext cx="914400" cy="137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2" name="TextBox 11"/>
              <p:cNvSpPr txBox="1"/>
              <p:nvPr/>
            </p:nvSpPr>
            <p:spPr bwMode="auto">
              <a:xfrm>
                <a:off x="4114800" y="2743200"/>
                <a:ext cx="914400" cy="13716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  <a:endParaRPr lang="en-U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21" name="TextBox 220"/>
            <p:cNvSpPr txBox="1"/>
            <p:nvPr/>
          </p:nvSpPr>
          <p:spPr bwMode="auto">
            <a:xfrm>
              <a:off x="2834640" y="411480"/>
              <a:ext cx="347472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2" name="Group 20"/>
            <p:cNvGrpSpPr/>
            <p:nvPr/>
          </p:nvGrpSpPr>
          <p:grpSpPr>
            <a:xfrm>
              <a:off x="2834640" y="868680"/>
              <a:ext cx="3474720" cy="137160"/>
              <a:chOff x="2560321" y="2472690"/>
              <a:chExt cx="4206240" cy="137160"/>
            </a:xfrm>
          </p:grpSpPr>
          <p:sp>
            <p:nvSpPr>
              <p:cNvPr id="228" name="TextBox 6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8"/>
              <p:cNvSpPr txBox="1"/>
              <p:nvPr/>
            </p:nvSpPr>
            <p:spPr bwMode="auto">
              <a:xfrm>
                <a:off x="2560321" y="2472690"/>
                <a:ext cx="420624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r"/>
                <a:r>
                  <a:rPr lang="en-US" sz="600" dirty="0" smtClean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  <a:endParaRPr lang="en-US" sz="600" dirty="0">
                  <a:solidFill>
                    <a:srgbClr val="003CB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23" name="Group 19"/>
            <p:cNvGrpSpPr/>
            <p:nvPr/>
          </p:nvGrpSpPr>
          <p:grpSpPr>
            <a:xfrm>
              <a:off x="2880360" y="594360"/>
              <a:ext cx="3383280" cy="137160"/>
              <a:chOff x="2743200" y="2841307"/>
              <a:chExt cx="3383280" cy="137160"/>
            </a:xfrm>
          </p:grpSpPr>
          <p:sp>
            <p:nvSpPr>
              <p:cNvPr id="224" name="TextBox 223"/>
              <p:cNvSpPr txBox="1"/>
              <p:nvPr/>
            </p:nvSpPr>
            <p:spPr bwMode="auto">
              <a:xfrm>
                <a:off x="5486400" y="2841307"/>
                <a:ext cx="548640" cy="13716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rtlCol="0" anchor="ctr" anchorCtr="0">
                <a:noAutofit/>
              </a:bodyPr>
              <a:lstStyle/>
              <a:p>
                <a:pPr algn="ctr"/>
                <a:r>
                  <a:rPr lang="en-US" sz="800" b="1" i="1" dirty="0" smtClean="0">
                    <a:solidFill>
                      <a:schemeClr val="bg1"/>
                    </a:solidFill>
                  </a:rPr>
                  <a:t>search</a:t>
                </a:r>
                <a:endParaRPr lang="en-US" sz="800" b="1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25" name="Group 14"/>
              <p:cNvGrpSpPr/>
              <p:nvPr/>
            </p:nvGrpSpPr>
            <p:grpSpPr>
              <a:xfrm>
                <a:off x="2743200" y="2841307"/>
                <a:ext cx="3383280" cy="137160"/>
                <a:chOff x="3154680" y="2834640"/>
                <a:chExt cx="3383280" cy="137160"/>
              </a:xfrm>
            </p:grpSpPr>
            <p:sp>
              <p:nvSpPr>
                <p:cNvPr id="226" name="TextBox 225"/>
                <p:cNvSpPr txBox="1"/>
                <p:nvPr/>
              </p:nvSpPr>
              <p:spPr bwMode="auto">
                <a:xfrm>
                  <a:off x="3154680" y="2834640"/>
                  <a:ext cx="338328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rIns="3108960" bIns="0" rtlCol="0" anchor="ctr" anchorCtr="0">
                  <a:noAutofit/>
                </a:bodyPr>
                <a:lstStyle/>
                <a:p>
                  <a:pPr algn="r"/>
                  <a:r>
                    <a:rPr lang="en-US" sz="600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Name:</a:t>
                  </a:r>
                  <a:endParaRPr lang="en-US" sz="6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 bwMode="auto">
                <a:xfrm>
                  <a:off x="3474720" y="2834640"/>
                  <a:ext cx="237744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tIns="0" bIns="0" rtlCol="0" anchor="ctr" anchorCtr="0">
                  <a:noAutofit/>
                </a:bodyPr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Mozart, Wolfgang Amadeus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3" name="Group 31"/>
          <p:cNvGrpSpPr/>
          <p:nvPr/>
        </p:nvGrpSpPr>
        <p:grpSpPr>
          <a:xfrm>
            <a:off x="5303520" y="1828800"/>
            <a:ext cx="3474720" cy="457200"/>
            <a:chOff x="2743200" y="274320"/>
            <a:chExt cx="3474720" cy="457200"/>
          </a:xfrm>
        </p:grpSpPr>
        <p:sp>
          <p:nvSpPr>
            <p:cNvPr id="234" name="Rectangle 13"/>
            <p:cNvSpPr/>
            <p:nvPr/>
          </p:nvSpPr>
          <p:spPr>
            <a:xfrm>
              <a:off x="2743200" y="274320"/>
              <a:ext cx="347472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38" name="Group 16"/>
          <p:cNvGrpSpPr/>
          <p:nvPr/>
        </p:nvGrpSpPr>
        <p:grpSpPr>
          <a:xfrm>
            <a:off x="5303520" y="2926080"/>
            <a:ext cx="3474720" cy="457200"/>
            <a:chOff x="2514600" y="914400"/>
            <a:chExt cx="4343400" cy="457200"/>
          </a:xfrm>
        </p:grpSpPr>
        <p:sp>
          <p:nvSpPr>
            <p:cNvPr id="239" name="Rectangle 238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41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3" name="Group 87"/>
          <p:cNvGrpSpPr/>
          <p:nvPr/>
        </p:nvGrpSpPr>
        <p:grpSpPr>
          <a:xfrm>
            <a:off x="5303520" y="2377440"/>
            <a:ext cx="3474720" cy="457200"/>
            <a:chOff x="2514600" y="914400"/>
            <a:chExt cx="4343400" cy="457200"/>
          </a:xfrm>
        </p:grpSpPr>
        <p:sp>
          <p:nvSpPr>
            <p:cNvPr id="244" name="Rectangle 37"/>
            <p:cNvSpPr/>
            <p:nvPr/>
          </p:nvSpPr>
          <p:spPr>
            <a:xfrm>
              <a:off x="2514600" y="914400"/>
              <a:ext cx="43434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solidFill>
          <a:schemeClr val="bg1">
            <a:lumMod val="85000"/>
          </a:schemeClr>
        </a:solidFill>
        <a:ln w="19050"/>
      </a:spPr>
      <a:bodyPr>
        <a:spAutoFit/>
      </a:bodyPr>
      <a:lstStyle>
        <a:defPPr algn="ctr">
          <a:defRPr sz="1200" b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20279</TotalTime>
  <Words>4007</Words>
  <Application>Microsoft Office PowerPoint</Application>
  <PresentationFormat>On-screen Show (4:3)</PresentationFormat>
  <Paragraphs>950</Paragraphs>
  <Slides>27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= a revision of #10, using more recent design decisions.  These slides illustrate the latest designs for the cataloging interface.  They portray a typical set of tasks associated with creating and editing a new manifestation.  The example used here is a recording of Vivaldi’s Four Seasons (Sony Classical, 2008 : 88697-11013-2)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stharris</dc:creator>
  <cp:lastModifiedBy>stharris</cp:lastModifiedBy>
  <cp:revision>1791</cp:revision>
  <cp:lastPrinted>2010-04-23T20:57:38Z</cp:lastPrinted>
  <dcterms:created xsi:type="dcterms:W3CDTF">2010-10-08T13:55:49Z</dcterms:created>
  <dcterms:modified xsi:type="dcterms:W3CDTF">2010-10-15T18:30:21Z</dcterms:modified>
</cp:coreProperties>
</file>