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287" r:id="rId2"/>
    <p:sldId id="2366" r:id="rId3"/>
    <p:sldId id="2311" r:id="rId4"/>
    <p:sldId id="2321" r:id="rId5"/>
    <p:sldId id="2344" r:id="rId6"/>
    <p:sldId id="2346" r:id="rId7"/>
    <p:sldId id="2367" r:id="rId8"/>
    <p:sldId id="2368" r:id="rId9"/>
    <p:sldId id="2373" r:id="rId10"/>
    <p:sldId id="2374" r:id="rId11"/>
    <p:sldId id="2375" r:id="rId12"/>
    <p:sldId id="2376" r:id="rId13"/>
    <p:sldId id="2377" r:id="rId14"/>
    <p:sldId id="2378" r:id="rId15"/>
    <p:sldId id="2379" r:id="rId16"/>
    <p:sldId id="2380" r:id="rId17"/>
    <p:sldId id="2381" r:id="rId18"/>
    <p:sldId id="2382" r:id="rId19"/>
    <p:sldId id="2383" r:id="rId20"/>
    <p:sldId id="2384" r:id="rId21"/>
    <p:sldId id="2385" r:id="rId22"/>
    <p:sldId id="2386" r:id="rId23"/>
    <p:sldId id="2387" r:id="rId24"/>
    <p:sldId id="2388" r:id="rId25"/>
    <p:sldId id="2389" r:id="rId26"/>
    <p:sldId id="2390" r:id="rId27"/>
    <p:sldId id="2391" r:id="rId28"/>
    <p:sldId id="2392" r:id="rId29"/>
    <p:sldId id="2393" r:id="rId30"/>
    <p:sldId id="2394" r:id="rId31"/>
    <p:sldId id="2395" r:id="rId32"/>
    <p:sldId id="2396" r:id="rId33"/>
    <p:sldId id="2397" r:id="rId34"/>
    <p:sldId id="2398" r:id="rId35"/>
    <p:sldId id="2399" r:id="rId36"/>
    <p:sldId id="2401" r:id="rId37"/>
    <p:sldId id="2402" r:id="rId38"/>
    <p:sldId id="2403" r:id="rId39"/>
    <p:sldId id="2404" r:id="rId40"/>
    <p:sldId id="2405" r:id="rId41"/>
    <p:sldId id="2406" r:id="rId42"/>
    <p:sldId id="2411" r:id="rId43"/>
    <p:sldId id="2407" r:id="rId44"/>
    <p:sldId id="2412" r:id="rId45"/>
    <p:sldId id="2413" r:id="rId46"/>
    <p:sldId id="2414" r:id="rId47"/>
    <p:sldId id="2415" r:id="rId48"/>
    <p:sldId id="2416" r:id="rId49"/>
    <p:sldId id="2417" r:id="rId50"/>
    <p:sldId id="2418" r:id="rId51"/>
    <p:sldId id="2419" r:id="rId52"/>
    <p:sldId id="2420" r:id="rId53"/>
    <p:sldId id="2421" r:id="rId54"/>
    <p:sldId id="2423" r:id="rId55"/>
    <p:sldId id="2409" r:id="rId56"/>
    <p:sldId id="2427" r:id="rId57"/>
    <p:sldId id="2428" r:id="rId58"/>
    <p:sldId id="2410" r:id="rId59"/>
    <p:sldId id="2369" r:id="rId60"/>
    <p:sldId id="2372" r:id="rId61"/>
    <p:sldId id="2426" r:id="rId62"/>
    <p:sldId id="2425" r:id="rId63"/>
    <p:sldId id="2424" r:id="rId64"/>
    <p:sldId id="2408" r:id="rId65"/>
    <p:sldId id="2371" r:id="rId66"/>
    <p:sldId id="2221" r:id="rId67"/>
    <p:sldId id="2222" r:id="rId68"/>
    <p:sldId id="1165" r:id="rId69"/>
    <p:sldId id="869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F0B6"/>
    <a:srgbClr val="003CB4"/>
    <a:srgbClr val="254061"/>
    <a:srgbClr val="FFFFFF"/>
    <a:srgbClr val="404040"/>
    <a:srgbClr val="000000"/>
    <a:srgbClr val="0043C8"/>
    <a:srgbClr val="0043FF"/>
    <a:srgbClr val="F1F397"/>
    <a:srgbClr val="E1E1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5" autoAdjust="0"/>
    <p:restoredTop sz="95059" autoAdjust="0"/>
  </p:normalViewPr>
  <p:slideViewPr>
    <p:cSldViewPr snapToGrid="0">
      <p:cViewPr>
        <p:scale>
          <a:sx n="100" d="100"/>
          <a:sy n="100" d="100"/>
        </p:scale>
        <p:origin x="-148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5BDF66-5432-4162-AC20-4B605802222E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B0E7DA-E359-4709-9FC6-C34649537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270"/>
            <a:ext cx="7772400" cy="914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E264-378D-47D7-8E04-AF18C04A24B1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CE86-DCCC-4A1F-A18D-6B714CD91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D39A-6FDA-4662-B842-CB74CD27BCA8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BA28-C4AA-46C9-9E0A-1015A9C0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BBEE-0A20-410F-8703-82CBC2D3D0CA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73E0-0C72-4D41-8D5F-AA703E0A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2438400"/>
            <a:ext cx="77724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3657600"/>
          </a:xfrm>
        </p:spPr>
        <p:txBody>
          <a:bodyPr anchor="t"/>
          <a:lstStyle>
            <a:lvl1pPr algn="l">
              <a:defRPr sz="14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7356"/>
            <a:ext cx="7772400" cy="914400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247650"/>
            <a:ext cx="5486400" cy="6400800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228600"/>
            <a:ext cx="2743200" cy="6400800"/>
          </a:xfrm>
        </p:spPr>
        <p:txBody>
          <a:bodyPr/>
          <a:lstStyle>
            <a:lvl1pPr marL="0" indent="0" algn="just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2880" indent="-457200">
              <a:buFont typeface="Arial" pitchFamily="34" charset="0"/>
              <a:buChar char="•"/>
              <a:defRPr sz="1100"/>
            </a:lvl2pPr>
            <a:lvl3pPr marL="365760">
              <a:buFont typeface="Wingdings" pitchFamily="2" charset="2"/>
              <a:buChar char="Ø"/>
              <a:defRPr sz="900"/>
            </a:lvl3pPr>
            <a:lvl4pPr marL="0" indent="0" algn="l"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 algn="l">
              <a:buNone/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0BB3-AB74-457F-B34C-70EDB3327A55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C2FA-6C45-435C-847D-2AD6DD81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D65E-9A3C-4D27-A5B3-4E867B5E134C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F162-B3D3-4610-99F0-E68A1908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8B50-DD34-47D9-B64B-94805F5E0573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DE5-6430-41BA-A01A-F088C8A7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7C28-0C54-41E3-AC59-18F80C34A9CD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3171-7AA8-4D89-810D-29D1489CE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C19D25-BBB3-4276-8C8E-9953961CCB43}" type="datetimeFigureOut">
              <a:rPr lang="en-US"/>
              <a:pPr>
                <a:defRPr/>
              </a:pPr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F114A-7A33-472E-99E6-20894756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15" r:id="rId4"/>
    <p:sldLayoutId id="2147483925" r:id="rId5"/>
    <p:sldLayoutId id="2147483926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749808" y="251460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749808" y="251460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 Rheingold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749808" y="265176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749808" y="265176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</a:t>
            </a: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Walküre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9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749808" y="278892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749808" y="278892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Sigfried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>Adding content to a manifestation sometimes requires creating a new work and this sometimes involves adding &amp; editing work structure &amp; work-work relationships.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</a:t>
            </a:r>
            <a:r>
              <a:rPr lang="en-US" sz="1000" dirty="0" smtClean="0"/>
              <a:t>Sketches : #15-2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Adding </a:t>
            </a:r>
            <a:r>
              <a:rPr lang="en-US" dirty="0" smtClean="0"/>
              <a:t>&amp; editing work </a:t>
            </a:r>
            <a:r>
              <a:rPr lang="en-US" dirty="0" smtClean="0"/>
              <a:t>structure : Wagner’s “Ring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work structure  :: Typically operas, works with popular parts, &amp;etc; Work structure is added on the fly, as you go.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associated work structure; creating associated works.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child work structure; creating child works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How all this looks with respect to a rather complex work structure, i.e. Wagner’s “Ring” Cycle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0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2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24" name="Cross 1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2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0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2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24" name="Cross 1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2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49808" y="292608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0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2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24" name="Cross 1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2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49808" y="2926080"/>
            <a:ext cx="393192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Götterdämmerung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0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2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24" name="Cross 1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2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0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9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03" name="Cross 10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Cross 10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9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8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0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2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24" name="Cross 1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2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Rectangle 11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20040" y="2788920"/>
            <a:ext cx="4754880" cy="411480"/>
            <a:chOff x="320040" y="2651760"/>
            <a:chExt cx="4754880" cy="411480"/>
          </a:xfrm>
        </p:grpSpPr>
        <p:grpSp>
          <p:nvGrpSpPr>
            <p:cNvPr id="67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0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1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8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2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7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1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3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78892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886968" y="265176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78892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886968" y="265176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Erste </a:t>
            </a: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Szene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78892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80000">
            <a:off x="274320" y="320040"/>
            <a:ext cx="4206240" cy="6217920"/>
          </a:xfrm>
          <a:prstGeom prst="rect">
            <a:avLst/>
          </a:prstGeom>
          <a:solidFill>
            <a:srgbClr val="F0F0B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design notes : expressions &amp; expression data</a:t>
            </a:r>
          </a:p>
          <a:p>
            <a:pPr marL="342900" indent="-342900" algn="just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In this context, </a:t>
            </a:r>
            <a:r>
              <a:rPr lang="en-US" sz="10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&amp; linking a new expression is always implied</a:t>
            </a: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.  It should be possible, elsewhere, to create a work by itself; a work with no expressions.  However, “adding content to a manifestation” is primarily about linking the expressed-work (/the expression).  The work is clearly necessary to identify the expression, but it is not sufficient.  Nevertheless this raises the question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  <a:cs typeface="Handwriting - Dakota"/>
              </a:rPr>
              <a:t>How much work information can be used to automatically populate the expression record?</a:t>
            </a: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 for the purpose of making this complex step easier and more efficient.</a:t>
            </a:r>
          </a:p>
          <a:p>
            <a:pPr marL="342900" indent="-342900" algn="just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  <p:sp>
        <p:nvSpPr>
          <p:cNvPr id="3" name="Rectangle 2"/>
          <p:cNvSpPr/>
          <p:nvPr/>
        </p:nvSpPr>
        <p:spPr>
          <a:xfrm rot="120000">
            <a:off x="4656551" y="274198"/>
            <a:ext cx="4206240" cy="621792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design notes : work structure &amp; relationships </a:t>
            </a:r>
          </a:p>
          <a:p>
            <a:pPr marL="342900" indent="-342900" algn="just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Works have structure and they can also be related (</a:t>
            </a:r>
            <a:r>
              <a:rPr lang="en-US" sz="1000" dirty="0" err="1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i</a:t>
            </a: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) to one another, and (ii) to expressions.  So, there are </a:t>
            </a:r>
            <a:r>
              <a:rPr lang="en-US" sz="10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structural relationships </a:t>
            </a: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among works (these are </a:t>
            </a:r>
            <a:r>
              <a:rPr lang="en-US" sz="1000" dirty="0" err="1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mereological</a:t>
            </a: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, part-whole, or parent-child relationships) in addition to source/derivative relationships among them.  </a:t>
            </a:r>
          </a:p>
          <a:p>
            <a:pPr marL="342900" indent="-342900" algn="just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One thing to note is that expressions are assumed to inherit the structural relationships defined (by the cataloger) for a given work.  Example: An expression of an opera has parts that are expressions if the opera itself is a work with parts that are works and the whole is expressed somewhere.  </a:t>
            </a:r>
          </a:p>
          <a:p>
            <a:pPr marL="342900" indent="-342900" algn="just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I have some question about how to deal with the expressions section, when the expression itself is already open of editing but collapsed (under the work).  </a:t>
            </a:r>
          </a:p>
          <a:p>
            <a:pPr marL="342900" indent="-342900" algn="just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 algn="just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92608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92608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73" name="Rectangle 172"/>
          <p:cNvSpPr/>
          <p:nvPr/>
        </p:nvSpPr>
        <p:spPr>
          <a:xfrm>
            <a:off x="886968" y="278892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92608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173" name="Rectangle 172"/>
          <p:cNvSpPr/>
          <p:nvPr/>
        </p:nvSpPr>
        <p:spPr>
          <a:xfrm>
            <a:off x="886968" y="278892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Zweite</a:t>
            </a: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Szene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92608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06324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8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6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14" name="Rectangle 213"/>
          <p:cNvSpPr/>
          <p:nvPr/>
        </p:nvSpPr>
        <p:spPr>
          <a:xfrm>
            <a:off x="886968" y="292608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14" name="Rectangle 213"/>
          <p:cNvSpPr/>
          <p:nvPr/>
        </p:nvSpPr>
        <p:spPr>
          <a:xfrm>
            <a:off x="886968" y="292608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Dritte </a:t>
            </a: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Szene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15" name="Rectangle 214"/>
          <p:cNvSpPr/>
          <p:nvPr/>
        </p:nvSpPr>
        <p:spPr>
          <a:xfrm>
            <a:off x="886968" y="306324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15" name="Rectangle 214"/>
          <p:cNvSpPr/>
          <p:nvPr/>
        </p:nvSpPr>
        <p:spPr>
          <a:xfrm>
            <a:off x="886968" y="3063240"/>
            <a:ext cx="379476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Vierte</a:t>
            </a: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Szene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320040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4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5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4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55" name="Cross 15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Cross 15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4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7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4" name="Cross 18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ross 18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80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Vierte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292608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32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0040" y="2926080"/>
            <a:ext cx="4754880" cy="822960"/>
            <a:chOff x="320040" y="2788920"/>
            <a:chExt cx="4754880" cy="822960"/>
          </a:xfrm>
        </p:grpSpPr>
        <p:grpSp>
          <p:nvGrpSpPr>
            <p:cNvPr id="142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143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4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7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68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6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75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0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1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82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8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10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23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28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73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76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7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8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3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8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18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6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16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21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9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349" name="Rectangle 348"/>
          <p:cNvSpPr/>
          <p:nvPr/>
        </p:nvSpPr>
        <p:spPr>
          <a:xfrm>
            <a:off x="1024128" y="2788920"/>
            <a:ext cx="365760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292608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32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349" name="Rectangle 348"/>
          <p:cNvSpPr/>
          <p:nvPr/>
        </p:nvSpPr>
        <p:spPr>
          <a:xfrm>
            <a:off x="1024128" y="2788920"/>
            <a:ext cx="365760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Vorspiel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292608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32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8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1024128" y="2926080"/>
            <a:ext cx="365760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 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1024128" y="2926080"/>
            <a:ext cx="3657600" cy="137160"/>
          </a:xfrm>
          <a:prstGeom prst="rect">
            <a:avLst/>
          </a:prstGeom>
          <a:solidFill>
            <a:srgbClr val="F1F39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45720" rtlCol="0" anchor="ctr"/>
          <a:lstStyle/>
          <a:p>
            <a:pPr>
              <a:spcAft>
                <a:spcPts val="400"/>
              </a:spcAft>
            </a:pPr>
            <a:r>
              <a:rPr lang="de-DE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Weila! Waga! Woge, du Welle!</a:t>
            </a:r>
            <a:endParaRPr lang="en-US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Weila! Waga! Woge, du Welle!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4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//Manifestation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51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2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3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54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//Work Title//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//Composer Name (Dates)//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Weila! Waga! Woge, du Welle!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06324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Weila! Waga! Woge, du Welle!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347472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4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5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6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8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0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12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Weila! Waga! Woge, du Welle!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29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30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30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05" name="Cross 30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Cross 30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9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30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0" name="Rectangle 29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Garstig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glatter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glitschriger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Glimmer! </a:t>
              </a:r>
            </a:p>
          </p:txBody>
        </p:sp>
      </p:grpSp>
      <p:grpSp>
        <p:nvGrpSpPr>
          <p:cNvPr id="209" name="Group 66"/>
          <p:cNvGrpSpPr/>
          <p:nvPr/>
        </p:nvGrpSpPr>
        <p:grpSpPr>
          <a:xfrm>
            <a:off x="320040" y="3200400"/>
            <a:ext cx="4754880" cy="137160"/>
            <a:chOff x="274320" y="2743200"/>
            <a:chExt cx="4754880" cy="137160"/>
          </a:xfrm>
        </p:grpSpPr>
        <p:grpSp>
          <p:nvGrpSpPr>
            <p:cNvPr id="285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9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6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91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93" name="Cross 29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Cross 29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89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8" name="Rectangle 287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Wallala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Lalaleia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</a:p>
          </p:txBody>
        </p:sp>
      </p:grpSp>
      <p:grpSp>
        <p:nvGrpSpPr>
          <p:cNvPr id="210" name="Group 66"/>
          <p:cNvGrpSpPr/>
          <p:nvPr/>
        </p:nvGrpSpPr>
        <p:grpSpPr>
          <a:xfrm>
            <a:off x="320040" y="3337560"/>
            <a:ext cx="4754880" cy="137160"/>
            <a:chOff x="274320" y="2743200"/>
            <a:chExt cx="4754880" cy="137160"/>
          </a:xfrm>
        </p:grpSpPr>
        <p:grpSp>
          <p:nvGrpSpPr>
            <p:cNvPr id="27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83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7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81" name="Cross 280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Cross 28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7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6" name="Rectangle 27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Lugt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Schwestern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22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2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30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2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28"/>
          <p:cNvGrpSpPr/>
          <p:nvPr/>
        </p:nvGrpSpPr>
        <p:grpSpPr>
          <a:xfrm>
            <a:off x="320040" y="4160520"/>
            <a:ext cx="4754880" cy="822960"/>
            <a:chOff x="320040" y="2788920"/>
            <a:chExt cx="4754880" cy="822960"/>
          </a:xfrm>
        </p:grpSpPr>
        <p:grpSp>
          <p:nvGrpSpPr>
            <p:cNvPr id="237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3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243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8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9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0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1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6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7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5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25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6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2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3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264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6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68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26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2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25" name="Cross 22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Cross 2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3" name="Group 66"/>
          <p:cNvGrpSpPr/>
          <p:nvPr/>
        </p:nvGrpSpPr>
        <p:grpSpPr>
          <a:xfrm>
            <a:off x="320040" y="2926080"/>
            <a:ext cx="4754880" cy="137160"/>
            <a:chOff x="274320" y="2743200"/>
            <a:chExt cx="4754880" cy="137160"/>
          </a:xfrm>
        </p:grpSpPr>
        <p:grpSp>
          <p:nvGrpSpPr>
            <p:cNvPr id="27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06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0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4" name="Cross 20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ross 204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Weila! Waga! Woge, du Welle!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6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28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30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30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05" name="Cross 30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Cross 30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8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30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0" name="Rectangle 29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Garstig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glatter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glitschriger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Glimmer! </a:t>
              </a:r>
            </a:p>
          </p:txBody>
        </p:sp>
      </p:grpSp>
      <p:grpSp>
        <p:nvGrpSpPr>
          <p:cNvPr id="299" name="Group 66"/>
          <p:cNvGrpSpPr/>
          <p:nvPr/>
        </p:nvGrpSpPr>
        <p:grpSpPr>
          <a:xfrm>
            <a:off x="320040" y="3200400"/>
            <a:ext cx="4754880" cy="137160"/>
            <a:chOff x="274320" y="2743200"/>
            <a:chExt cx="4754880" cy="137160"/>
          </a:xfrm>
        </p:grpSpPr>
        <p:grpSp>
          <p:nvGrpSpPr>
            <p:cNvPr id="30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9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91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93" name="Cross 29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Cross 29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1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89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8" name="Rectangle 287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Wallala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Lalaleia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</a:p>
          </p:txBody>
        </p:sp>
      </p:grpSp>
      <p:grpSp>
        <p:nvGrpSpPr>
          <p:cNvPr id="312" name="Group 66"/>
          <p:cNvGrpSpPr/>
          <p:nvPr/>
        </p:nvGrpSpPr>
        <p:grpSpPr>
          <a:xfrm>
            <a:off x="320040" y="3337560"/>
            <a:ext cx="4754880" cy="137160"/>
            <a:chOff x="274320" y="2743200"/>
            <a:chExt cx="4754880" cy="137160"/>
          </a:xfrm>
        </p:grpSpPr>
        <p:grpSp>
          <p:nvGrpSpPr>
            <p:cNvPr id="313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83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4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7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81" name="Cross 280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Cross 28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77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6" name="Rectangle 275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Lugt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Schwestern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! </a:t>
              </a:r>
            </a:p>
          </p:txBody>
        </p:sp>
      </p:grpSp>
      <p:grpSp>
        <p:nvGrpSpPr>
          <p:cNvPr id="317" name="Group 282"/>
          <p:cNvGrpSpPr/>
          <p:nvPr/>
        </p:nvGrpSpPr>
        <p:grpSpPr>
          <a:xfrm>
            <a:off x="320040" y="3474720"/>
            <a:ext cx="4754880" cy="685800"/>
            <a:chOff x="320040" y="2788920"/>
            <a:chExt cx="4754880" cy="685800"/>
          </a:xfrm>
        </p:grpSpPr>
        <p:grpSp>
          <p:nvGrpSpPr>
            <p:cNvPr id="318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371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8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2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7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78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79" name="Cross 37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Cross 37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3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7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6" name="Rectangle 375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4" name="Rectangle 37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 Welt Erbe gewann' ich zu eigen durch dich?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9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35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6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6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6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67" name="Cross 36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Cross 36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6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4" name="Rectangle 363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2" name="Rectangle 36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Wotan!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Gernahl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!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Erwache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! </a:t>
                </a:r>
              </a:p>
            </p:txBody>
          </p:sp>
        </p:grpSp>
        <p:grpSp>
          <p:nvGrpSpPr>
            <p:cNvPr id="320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34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Rectangle 35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5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5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55" name="Cross 3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Cross 3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5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0" name="Rectangle 34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Sanft schloss Schlaf dein Aug'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1" name="Group 66"/>
            <p:cNvGrpSpPr/>
            <p:nvPr/>
          </p:nvGrpSpPr>
          <p:grpSpPr>
            <a:xfrm>
              <a:off x="320040" y="3200400"/>
              <a:ext cx="4754880" cy="137160"/>
              <a:chOff x="274320" y="2743200"/>
              <a:chExt cx="4754880" cy="137160"/>
            </a:xfrm>
          </p:grpSpPr>
          <p:grpSp>
            <p:nvGrpSpPr>
              <p:cNvPr id="335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4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6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41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4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43" name="Cross 34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Cross 34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39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0" name="Rectangle 339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8" name="Rectangle 337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Zu mir, Freia! Meide sie, Frecher!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2" name="Group 66"/>
            <p:cNvGrpSpPr/>
            <p:nvPr/>
          </p:nvGrpSpPr>
          <p:grpSpPr>
            <a:xfrm>
              <a:off x="320040" y="3337560"/>
              <a:ext cx="4754880" cy="137160"/>
              <a:chOff x="274320" y="2743200"/>
              <a:chExt cx="4754880" cy="137160"/>
            </a:xfrm>
          </p:grpSpPr>
          <p:grpSp>
            <p:nvGrpSpPr>
              <p:cNvPr id="323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33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2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30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31" name="Cross 330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Cross 331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5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2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6" name="Rectangle 32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Endlich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Loge! 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27"/>
          <p:cNvGrpSpPr/>
          <p:nvPr/>
        </p:nvGrpSpPr>
        <p:grpSpPr>
          <a:xfrm>
            <a:off x="320040" y="4572000"/>
            <a:ext cx="4754880" cy="411480"/>
            <a:chOff x="320040" y="2651760"/>
            <a:chExt cx="4754880" cy="411480"/>
          </a:xfrm>
        </p:grpSpPr>
        <p:grpSp>
          <p:nvGrpSpPr>
            <p:cNvPr id="10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9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13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2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43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4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8" name="Group 66"/>
          <p:cNvGrpSpPr/>
          <p:nvPr/>
        </p:nvGrpSpPr>
        <p:grpSpPr>
          <a:xfrm>
            <a:off x="320040" y="3063240"/>
            <a:ext cx="4754880" cy="137160"/>
            <a:chOff x="274320" y="2743200"/>
            <a:chExt cx="4754880" cy="137160"/>
          </a:xfrm>
        </p:grpSpPr>
        <p:grpSp>
          <p:nvGrpSpPr>
            <p:cNvPr id="189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9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9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97" name="Cross 19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ross 19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8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9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Vierte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oup 308"/>
          <p:cNvGrpSpPr/>
          <p:nvPr/>
        </p:nvGrpSpPr>
        <p:grpSpPr>
          <a:xfrm>
            <a:off x="320040" y="3200400"/>
            <a:ext cx="4754880" cy="1371600"/>
            <a:chOff x="320040" y="2788920"/>
            <a:chExt cx="4754880" cy="1371600"/>
          </a:xfrm>
        </p:grpSpPr>
        <p:grpSp>
          <p:nvGrpSpPr>
            <p:cNvPr id="210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11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2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2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2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25" name="Cross 22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Cross 22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4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2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Rectangle 21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Schau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du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Schelm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! </a:t>
                </a:r>
              </a:p>
            </p:txBody>
          </p:sp>
        </p:grpSp>
        <p:grpSp>
          <p:nvGrpSpPr>
            <p:cNvPr id="215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216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0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0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8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04" name="Cross 20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Cross 20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9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6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1" name="Rectangle 190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Nibelheim hier: durch bleiche Nebel was blitzen dort 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4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22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0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0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05" name="Cross 30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Cross 30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2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0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0" name="Rectangle 29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Nehmt euch in acht! Alberich naht - Sein harren wir hier 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3" name="Group 66"/>
            <p:cNvGrpSpPr/>
            <p:nvPr/>
          </p:nvGrpSpPr>
          <p:grpSpPr>
            <a:xfrm>
              <a:off x="320040" y="3200400"/>
              <a:ext cx="4754880" cy="137160"/>
              <a:chOff x="274320" y="2743200"/>
              <a:chExt cx="4754880" cy="137160"/>
            </a:xfrm>
          </p:grpSpPr>
          <p:grpSp>
            <p:nvGrpSpPr>
              <p:cNvPr id="234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9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91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93" name="Cross 29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Cross 29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89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8" name="Rectangle 287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Vergeh, frevelnder Gauch! - Was sagt der? - Sei doch bei Sinnen! 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8" name="Group 66"/>
            <p:cNvGrpSpPr/>
            <p:nvPr/>
          </p:nvGrpSpPr>
          <p:grpSpPr>
            <a:xfrm>
              <a:off x="320040" y="3337560"/>
              <a:ext cx="4754880" cy="137160"/>
              <a:chOff x="274320" y="2743200"/>
              <a:chExt cx="4754880" cy="137160"/>
            </a:xfrm>
          </p:grpSpPr>
          <p:grpSp>
            <p:nvGrpSpPr>
              <p:cNvPr id="23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83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7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81" name="Cross 280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Cross 281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2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7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6" name="Rectangle 27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de-DE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Ohe! Hahaha! Ohe! Hahaha! Schreckliche Schlange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3" name="Group 282"/>
            <p:cNvGrpSpPr/>
            <p:nvPr/>
          </p:nvGrpSpPr>
          <p:grpSpPr>
            <a:xfrm>
              <a:off x="320040" y="3474720"/>
              <a:ext cx="4754880" cy="685800"/>
              <a:chOff x="320040" y="2788920"/>
              <a:chExt cx="4754880" cy="685800"/>
            </a:xfrm>
          </p:grpSpPr>
          <p:grpSp>
            <p:nvGrpSpPr>
              <p:cNvPr id="244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45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381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>
                  <a:xfrm>
                    <a:off x="868680" y="297180"/>
                    <a:ext cx="91440" cy="9144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6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37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7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379" name="Cross 378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0" name="Cross 379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8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375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6" name="Rectangle 375"/>
                  <p:cNvSpPr/>
                  <p:nvPr/>
                </p:nvSpPr>
                <p:spPr>
                  <a:xfrm>
                    <a:off x="73152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4" name="Rectangle 373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31520" rtlCol="0" anchor="ctr"/>
                <a:lstStyle/>
                <a:p>
                  <a:r>
                    <a:rPr lang="de-DE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Da, Vetter, sitze du fest! 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9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0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369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>
                  <a:xfrm>
                    <a:off x="868680" y="297180"/>
                    <a:ext cx="91440" cy="9144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1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365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2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367" name="Cross 366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8" name="Cross 367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3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363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4" name="Rectangle 363"/>
                  <p:cNvSpPr/>
                  <p:nvPr/>
                </p:nvSpPr>
                <p:spPr>
                  <a:xfrm>
                    <a:off x="73152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2" name="Rectangle 361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31520" rtlCol="0" anchor="ctr"/>
                <a:lstStyle/>
                <a:p>
                  <a:r>
                    <a:rPr lang="de-DE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Gezahlt hab' ich, nun lasst mich zieh'n! 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4" name="Group 66"/>
              <p:cNvGrpSpPr/>
              <p:nvPr/>
            </p:nvGrpSpPr>
            <p:grpSpPr>
              <a:xfrm>
                <a:off x="320040" y="306324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55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35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>
                  <a:xfrm>
                    <a:off x="868680" y="297180"/>
                    <a:ext cx="91440" cy="9144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6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35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57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355" name="Cross 35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6" name="Cross 35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8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35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2" name="Rectangle 351"/>
                  <p:cNvSpPr/>
                  <p:nvPr/>
                </p:nvSpPr>
                <p:spPr>
                  <a:xfrm>
                    <a:off x="73152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31520" rtlCol="0" anchor="ctr"/>
                <a:lstStyle/>
                <a:p>
                  <a:r>
                    <a:rPr lang="de-DE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Bin ich nun frei? Wirklich frei? 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9" name="Group 66"/>
              <p:cNvGrpSpPr/>
              <p:nvPr/>
            </p:nvGrpSpPr>
            <p:grpSpPr>
              <a:xfrm>
                <a:off x="320040" y="320040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60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34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6" name="Rectangle 345"/>
                  <p:cNvSpPr/>
                  <p:nvPr/>
                </p:nvSpPr>
                <p:spPr>
                  <a:xfrm>
                    <a:off x="868680" y="297180"/>
                    <a:ext cx="91440" cy="9144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1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341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62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343" name="Cross 34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4" name="Cross 34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63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339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0" name="Rectangle 339"/>
                  <p:cNvSpPr/>
                  <p:nvPr/>
                </p:nvSpPr>
                <p:spPr>
                  <a:xfrm>
                    <a:off x="73152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8" name="Rectangle 337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31520" rtlCol="0" anchor="ctr"/>
                <a:lstStyle/>
                <a:p>
                  <a:r>
                    <a:rPr lang="de-DE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Fasolt und Fafner nahen von fern 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4" name="Group 66"/>
              <p:cNvGrpSpPr/>
              <p:nvPr/>
            </p:nvGrpSpPr>
            <p:grpSpPr>
              <a:xfrm>
                <a:off x="320040" y="33375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265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333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>
                  <a:xfrm>
                    <a:off x="868680" y="297180"/>
                    <a:ext cx="91440" cy="91440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6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329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67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331" name="Cross 330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2" name="Cross 331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68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327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Rectangle 327"/>
                  <p:cNvSpPr/>
                  <p:nvPr/>
                </p:nvSpPr>
                <p:spPr>
                  <a:xfrm>
                    <a:off x="73152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6" name="Rectangle 325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3152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Gepflanzt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sind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Pfahle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</p:txBody>
            </p:sp>
          </p:grpSp>
        </p:grpSp>
      </p:grpSp>
      <p:grpSp>
        <p:nvGrpSpPr>
          <p:cNvPr id="304" name="Group 303"/>
          <p:cNvGrpSpPr/>
          <p:nvPr/>
        </p:nvGrpSpPr>
        <p:grpSpPr>
          <a:xfrm>
            <a:off x="320040" y="2651760"/>
            <a:ext cx="4754880" cy="137160"/>
            <a:chOff x="274320" y="2880360"/>
            <a:chExt cx="4754880" cy="137160"/>
          </a:xfrm>
        </p:grpSpPr>
        <p:grpSp>
          <p:nvGrpSpPr>
            <p:cNvPr id="309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19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0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1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17" name="Cross 31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Cross 317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1" name="Rectangle 310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2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13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Cross 313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1" name="Group 320"/>
          <p:cNvGrpSpPr/>
          <p:nvPr/>
        </p:nvGrpSpPr>
        <p:grpSpPr>
          <a:xfrm>
            <a:off x="320040" y="2788920"/>
            <a:ext cx="4754880" cy="137160"/>
            <a:chOff x="274320" y="2880360"/>
            <a:chExt cx="4754880" cy="137160"/>
          </a:xfrm>
        </p:grpSpPr>
        <p:grpSp>
          <p:nvGrpSpPr>
            <p:cNvPr id="322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4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3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42" name="Cross 34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Cross 34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24" name="Rectangle 323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5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30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Cross 334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4" name="Group 353"/>
          <p:cNvGrpSpPr/>
          <p:nvPr/>
        </p:nvGrpSpPr>
        <p:grpSpPr>
          <a:xfrm>
            <a:off x="320040" y="2926080"/>
            <a:ext cx="4754880" cy="137160"/>
            <a:chOff x="274320" y="2880360"/>
            <a:chExt cx="4754880" cy="137160"/>
          </a:xfrm>
        </p:grpSpPr>
        <p:grpSp>
          <p:nvGrpSpPr>
            <p:cNvPr id="359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8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0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7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7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83" name="Cross 38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Cross 38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61" name="Rectangle 360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6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71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" name="Cross 371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66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17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7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7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76" name="Cross 7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Cross 7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Ring des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Nibelungen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13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320040" y="2514600"/>
            <a:ext cx="4754880" cy="137160"/>
            <a:chOff x="274320" y="2880360"/>
            <a:chExt cx="4754880" cy="137160"/>
          </a:xfrm>
        </p:grpSpPr>
        <p:grpSp>
          <p:nvGrpSpPr>
            <p:cNvPr id="303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3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8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2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27" name="Cross 32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Cross 33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3" name="Rectangle 3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Das Rheingold</a:t>
              </a:r>
            </a:p>
          </p:txBody>
        </p:sp>
        <p:grpSp>
          <p:nvGrpSpPr>
            <p:cNvPr id="31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Cross 319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9" name="Group 338"/>
          <p:cNvGrpSpPr/>
          <p:nvPr/>
        </p:nvGrpSpPr>
        <p:grpSpPr>
          <a:xfrm>
            <a:off x="320040" y="2651760"/>
            <a:ext cx="4754880" cy="137160"/>
            <a:chOff x="274320" y="2880360"/>
            <a:chExt cx="4754880" cy="137160"/>
          </a:xfrm>
        </p:grpSpPr>
        <p:grpSp>
          <p:nvGrpSpPr>
            <p:cNvPr id="344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5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9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5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56" name="Cross 35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Cross 35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0" name="Rectangle 34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1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5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Cross 352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3" name="Group 372"/>
          <p:cNvGrpSpPr/>
          <p:nvPr/>
        </p:nvGrpSpPr>
        <p:grpSpPr>
          <a:xfrm>
            <a:off x="320040" y="3337560"/>
            <a:ext cx="4754880" cy="137160"/>
            <a:chOff x="274320" y="2880360"/>
            <a:chExt cx="4754880" cy="137160"/>
          </a:xfrm>
        </p:grpSpPr>
        <p:grpSp>
          <p:nvGrpSpPr>
            <p:cNvPr id="374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8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5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8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8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82" name="Cross 38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Cross 38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7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7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Cross 378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20040" y="2926080"/>
            <a:ext cx="4754880" cy="137160"/>
            <a:chOff x="274320" y="2880360"/>
            <a:chExt cx="4754880" cy="137160"/>
          </a:xfrm>
        </p:grpSpPr>
        <p:grpSp>
          <p:nvGrpSpPr>
            <p:cNvPr id="38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9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8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9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95" name="Cross 39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Cross 39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89" name="Rectangle 388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0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91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2" name="Cross 391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9" name="Group 398"/>
          <p:cNvGrpSpPr/>
          <p:nvPr/>
        </p:nvGrpSpPr>
        <p:grpSpPr>
          <a:xfrm>
            <a:off x="320040" y="3063240"/>
            <a:ext cx="4754880" cy="137160"/>
            <a:chOff x="274320" y="2880360"/>
            <a:chExt cx="4754880" cy="137160"/>
          </a:xfrm>
        </p:grpSpPr>
        <p:grpSp>
          <p:nvGrpSpPr>
            <p:cNvPr id="400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41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40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0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408" name="Cross 40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Cross 40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02" name="Rectangle 401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3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404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5" name="Cross 404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320040" y="3200400"/>
            <a:ext cx="4754880" cy="137160"/>
            <a:chOff x="274320" y="2880360"/>
            <a:chExt cx="4754880" cy="137160"/>
          </a:xfrm>
        </p:grpSpPr>
        <p:grpSp>
          <p:nvGrpSpPr>
            <p:cNvPr id="413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423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419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2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421" name="Cross 420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Cross 42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5" name="Rectangle 414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6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417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8" name="Cross 417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66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16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7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7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76" name="Cross 7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Cross 7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Ring des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Nibelungen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1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2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2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301"/>
          <p:cNvGrpSpPr/>
          <p:nvPr/>
        </p:nvGrpSpPr>
        <p:grpSpPr>
          <a:xfrm>
            <a:off x="320040" y="2514600"/>
            <a:ext cx="4754880" cy="137160"/>
            <a:chOff x="274320" y="2880360"/>
            <a:chExt cx="4754880" cy="137160"/>
          </a:xfrm>
        </p:grpSpPr>
        <p:grpSp>
          <p:nvGrpSpPr>
            <p:cNvPr id="6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3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2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27" name="Cross 32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Cross 33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3" name="Rectangle 3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Das Rheingold</a:t>
              </a:r>
            </a:p>
          </p:txBody>
        </p:sp>
        <p:grpSp>
          <p:nvGrpSpPr>
            <p:cNvPr id="70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Cross 319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338"/>
          <p:cNvGrpSpPr/>
          <p:nvPr/>
        </p:nvGrpSpPr>
        <p:grpSpPr>
          <a:xfrm>
            <a:off x="320040" y="2651760"/>
            <a:ext cx="4754880" cy="137160"/>
            <a:chOff x="274320" y="2880360"/>
            <a:chExt cx="4754880" cy="137160"/>
          </a:xfrm>
        </p:grpSpPr>
        <p:grpSp>
          <p:nvGrpSpPr>
            <p:cNvPr id="80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5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5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56" name="Cross 35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Cross 35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0" name="Rectangle 34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5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Cross 352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372"/>
          <p:cNvGrpSpPr/>
          <p:nvPr/>
        </p:nvGrpSpPr>
        <p:grpSpPr>
          <a:xfrm>
            <a:off x="320040" y="3886200"/>
            <a:ext cx="4754880" cy="137160"/>
            <a:chOff x="274320" y="2880360"/>
            <a:chExt cx="4754880" cy="137160"/>
          </a:xfrm>
        </p:grpSpPr>
        <p:grpSp>
          <p:nvGrpSpPr>
            <p:cNvPr id="86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8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8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82" name="Cross 38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Cross 38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7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Cross 378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0" name="Group 385"/>
          <p:cNvGrpSpPr/>
          <p:nvPr/>
        </p:nvGrpSpPr>
        <p:grpSpPr>
          <a:xfrm>
            <a:off x="320040" y="2926080"/>
            <a:ext cx="4754880" cy="137160"/>
            <a:chOff x="274320" y="2880360"/>
            <a:chExt cx="4754880" cy="137160"/>
          </a:xfrm>
        </p:grpSpPr>
        <p:grpSp>
          <p:nvGrpSpPr>
            <p:cNvPr id="91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9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9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95" name="Cross 39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Cross 39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89" name="Rectangle 388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91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2" name="Cross 391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5" name="Group 398"/>
          <p:cNvGrpSpPr/>
          <p:nvPr/>
        </p:nvGrpSpPr>
        <p:grpSpPr>
          <a:xfrm>
            <a:off x="320040" y="3063240"/>
            <a:ext cx="4754880" cy="137160"/>
            <a:chOff x="274320" y="2880360"/>
            <a:chExt cx="4754880" cy="137160"/>
          </a:xfrm>
        </p:grpSpPr>
        <p:grpSp>
          <p:nvGrpSpPr>
            <p:cNvPr id="9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41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40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408" name="Cross 40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Cross 40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02" name="Rectangle 401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404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5" name="Cross 404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5" name="Group 66"/>
          <p:cNvGrpSpPr/>
          <p:nvPr/>
        </p:nvGrpSpPr>
        <p:grpSpPr>
          <a:xfrm>
            <a:off x="320040" y="3200400"/>
            <a:ext cx="4754880" cy="137160"/>
            <a:chOff x="274320" y="2743200"/>
            <a:chExt cx="4754880" cy="137160"/>
          </a:xfrm>
        </p:grpSpPr>
        <p:grpSp>
          <p:nvGrpSpPr>
            <p:cNvPr id="15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78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0" name="Cross 179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Cross 180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7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Rectangle 17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oup 385"/>
          <p:cNvGrpSpPr/>
          <p:nvPr/>
        </p:nvGrpSpPr>
        <p:grpSpPr>
          <a:xfrm>
            <a:off x="320040" y="3337560"/>
            <a:ext cx="4754880" cy="137160"/>
            <a:chOff x="274320" y="2880360"/>
            <a:chExt cx="4754880" cy="137160"/>
          </a:xfrm>
        </p:grpSpPr>
        <p:grpSp>
          <p:nvGrpSpPr>
            <p:cNvPr id="198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0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9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0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6" name="Cross 20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Cross 20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0" name="Rectangle 19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1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0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Cross 202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0" name="Group 385"/>
          <p:cNvGrpSpPr/>
          <p:nvPr/>
        </p:nvGrpSpPr>
        <p:grpSpPr>
          <a:xfrm>
            <a:off x="320040" y="3474720"/>
            <a:ext cx="4754880" cy="137160"/>
            <a:chOff x="274320" y="2880360"/>
            <a:chExt cx="4754880" cy="137160"/>
          </a:xfrm>
        </p:grpSpPr>
        <p:grpSp>
          <p:nvGrpSpPr>
            <p:cNvPr id="211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21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1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19" name="Cross 218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Cross 219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3" name="Rectangle 2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Cross 215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3" name="Group 385"/>
          <p:cNvGrpSpPr/>
          <p:nvPr/>
        </p:nvGrpSpPr>
        <p:grpSpPr>
          <a:xfrm>
            <a:off x="320040" y="3611880"/>
            <a:ext cx="4754880" cy="137160"/>
            <a:chOff x="274320" y="2880360"/>
            <a:chExt cx="4754880" cy="137160"/>
          </a:xfrm>
        </p:grpSpPr>
        <p:grpSp>
          <p:nvGrpSpPr>
            <p:cNvPr id="224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3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5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3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32" name="Cross 23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Cross 23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6" name="Rectangle 22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7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2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Cross 228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6" name="Group 385"/>
          <p:cNvGrpSpPr/>
          <p:nvPr/>
        </p:nvGrpSpPr>
        <p:grpSpPr>
          <a:xfrm>
            <a:off x="320040" y="3749040"/>
            <a:ext cx="4754880" cy="137160"/>
            <a:chOff x="274320" y="2880360"/>
            <a:chExt cx="4754880" cy="137160"/>
          </a:xfrm>
        </p:grpSpPr>
        <p:grpSp>
          <p:nvGrpSpPr>
            <p:cNvPr id="23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4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8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4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4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45" name="Cross 24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Cross 24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9" name="Rectangle 238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0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41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Cross 241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66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16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7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7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76" name="Cross 7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Cross 7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Ring des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Nibelungen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21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22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66"/>
          <p:cNvGrpSpPr/>
          <p:nvPr/>
        </p:nvGrpSpPr>
        <p:grpSpPr>
          <a:xfrm>
            <a:off x="320040" y="2788920"/>
            <a:ext cx="4754880" cy="137160"/>
            <a:chOff x="274320" y="2743200"/>
            <a:chExt cx="4754880" cy="137160"/>
          </a:xfrm>
        </p:grpSpPr>
        <p:grpSp>
          <p:nvGrpSpPr>
            <p:cNvPr id="2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1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1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15" name="Cross 11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Cross 11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1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301"/>
          <p:cNvGrpSpPr/>
          <p:nvPr/>
        </p:nvGrpSpPr>
        <p:grpSpPr>
          <a:xfrm>
            <a:off x="320040" y="2514600"/>
            <a:ext cx="4754880" cy="137160"/>
            <a:chOff x="274320" y="2880360"/>
            <a:chExt cx="4754880" cy="137160"/>
          </a:xfrm>
        </p:grpSpPr>
        <p:grpSp>
          <p:nvGrpSpPr>
            <p:cNvPr id="6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3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2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9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27" name="Cross 32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Cross 33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3" name="Rectangle 3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Das Rheingold</a:t>
              </a:r>
            </a:p>
          </p:txBody>
        </p:sp>
        <p:grpSp>
          <p:nvGrpSpPr>
            <p:cNvPr id="70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Cross 319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338"/>
          <p:cNvGrpSpPr/>
          <p:nvPr/>
        </p:nvGrpSpPr>
        <p:grpSpPr>
          <a:xfrm>
            <a:off x="320040" y="2651760"/>
            <a:ext cx="4754880" cy="137160"/>
            <a:chOff x="274320" y="2880360"/>
            <a:chExt cx="4754880" cy="137160"/>
          </a:xfrm>
        </p:grpSpPr>
        <p:grpSp>
          <p:nvGrpSpPr>
            <p:cNvPr id="80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5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5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56" name="Cross 35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Cross 35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0" name="Rectangle 34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5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Cross 352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372"/>
          <p:cNvGrpSpPr/>
          <p:nvPr/>
        </p:nvGrpSpPr>
        <p:grpSpPr>
          <a:xfrm>
            <a:off x="320040" y="4709160"/>
            <a:ext cx="4754880" cy="137160"/>
            <a:chOff x="274320" y="2880360"/>
            <a:chExt cx="4754880" cy="137160"/>
          </a:xfrm>
        </p:grpSpPr>
        <p:grpSp>
          <p:nvGrpSpPr>
            <p:cNvPr id="86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8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8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82" name="Cross 38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Cross 38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7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Cross 378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0" name="Group 385"/>
          <p:cNvGrpSpPr/>
          <p:nvPr/>
        </p:nvGrpSpPr>
        <p:grpSpPr>
          <a:xfrm>
            <a:off x="320040" y="2926080"/>
            <a:ext cx="4754880" cy="137160"/>
            <a:chOff x="274320" y="2880360"/>
            <a:chExt cx="4754880" cy="137160"/>
          </a:xfrm>
        </p:grpSpPr>
        <p:grpSp>
          <p:nvGrpSpPr>
            <p:cNvPr id="91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9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9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95" name="Cross 39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Cross 39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89" name="Rectangle 388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91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2" name="Cross 391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5" name="Group 398"/>
          <p:cNvGrpSpPr/>
          <p:nvPr/>
        </p:nvGrpSpPr>
        <p:grpSpPr>
          <a:xfrm>
            <a:off x="320040" y="3063240"/>
            <a:ext cx="4754880" cy="137160"/>
            <a:chOff x="274320" y="2880360"/>
            <a:chExt cx="4754880" cy="137160"/>
          </a:xfrm>
        </p:grpSpPr>
        <p:grpSp>
          <p:nvGrpSpPr>
            <p:cNvPr id="97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41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40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408" name="Cross 40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Cross 40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02" name="Rectangle 401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404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5" name="Cross 404"/>
              <p:cNvSpPr/>
              <p:nvPr/>
            </p:nvSpPr>
            <p:spPr>
              <a:xfrm>
                <a:off x="59436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5" name="Group 66"/>
          <p:cNvGrpSpPr/>
          <p:nvPr/>
        </p:nvGrpSpPr>
        <p:grpSpPr>
          <a:xfrm>
            <a:off x="320040" y="3200400"/>
            <a:ext cx="4754880" cy="137160"/>
            <a:chOff x="274320" y="2743200"/>
            <a:chExt cx="4754880" cy="137160"/>
          </a:xfrm>
        </p:grpSpPr>
        <p:grpSp>
          <p:nvGrpSpPr>
            <p:cNvPr id="106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82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78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80" name="Cross 179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Cross 180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9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76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Rectangle 17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Aufzug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Group 385"/>
          <p:cNvGrpSpPr/>
          <p:nvPr/>
        </p:nvGrpSpPr>
        <p:grpSpPr>
          <a:xfrm>
            <a:off x="320040" y="3337560"/>
            <a:ext cx="4754880" cy="137160"/>
            <a:chOff x="274320" y="2880360"/>
            <a:chExt cx="4754880" cy="137160"/>
          </a:xfrm>
        </p:grpSpPr>
        <p:grpSp>
          <p:nvGrpSpPr>
            <p:cNvPr id="119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0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0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06" name="Cross 20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Cross 20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0" name="Rectangle 19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Vorspiele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0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Cross 202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3" name="Group 385"/>
          <p:cNvGrpSpPr/>
          <p:nvPr/>
        </p:nvGrpSpPr>
        <p:grpSpPr>
          <a:xfrm>
            <a:off x="320040" y="3474720"/>
            <a:ext cx="4754880" cy="137160"/>
            <a:chOff x="274320" y="2880360"/>
            <a:chExt cx="4754880" cy="137160"/>
          </a:xfrm>
        </p:grpSpPr>
        <p:grpSp>
          <p:nvGrpSpPr>
            <p:cNvPr id="124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21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1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6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19" name="Cross 218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Cross 219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3" name="Rectangle 2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Cross 215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385"/>
          <p:cNvGrpSpPr/>
          <p:nvPr/>
        </p:nvGrpSpPr>
        <p:grpSpPr>
          <a:xfrm>
            <a:off x="320040" y="3611880"/>
            <a:ext cx="4754880" cy="137160"/>
            <a:chOff x="274320" y="2880360"/>
            <a:chExt cx="4754880" cy="137160"/>
          </a:xfrm>
        </p:grpSpPr>
        <p:grpSp>
          <p:nvGrpSpPr>
            <p:cNvPr id="129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23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23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32" name="Cross 23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Cross 23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6" name="Rectangle 22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Zweite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2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22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Cross 228"/>
              <p:cNvSpPr/>
              <p:nvPr/>
            </p:nvSpPr>
            <p:spPr>
              <a:xfrm>
                <a:off x="73152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0" name="Group 66"/>
          <p:cNvGrpSpPr/>
          <p:nvPr/>
        </p:nvGrpSpPr>
        <p:grpSpPr>
          <a:xfrm>
            <a:off x="320040" y="3749040"/>
            <a:ext cx="4754880" cy="137160"/>
            <a:chOff x="274320" y="2743200"/>
            <a:chExt cx="4754880" cy="137160"/>
          </a:xfrm>
        </p:grpSpPr>
        <p:grpSp>
          <p:nvGrpSpPr>
            <p:cNvPr id="21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3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86868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2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31" name="Cross 230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Cross 23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4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23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3152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8" name="Rectangle 217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Dritte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0" name="Group 66"/>
          <p:cNvGrpSpPr/>
          <p:nvPr/>
        </p:nvGrpSpPr>
        <p:grpSpPr>
          <a:xfrm>
            <a:off x="320040" y="3886200"/>
            <a:ext cx="4754880" cy="137160"/>
            <a:chOff x="274320" y="2743200"/>
            <a:chExt cx="4754880" cy="137160"/>
          </a:xfrm>
        </p:grpSpPr>
        <p:grpSp>
          <p:nvGrpSpPr>
            <p:cNvPr id="24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5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5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55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56" name="Cross 25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Cross 25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0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52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Selige Ode auf sonniger Hoh!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0" name="Group 66"/>
          <p:cNvGrpSpPr/>
          <p:nvPr/>
        </p:nvGrpSpPr>
        <p:grpSpPr>
          <a:xfrm>
            <a:off x="320040" y="4023360"/>
            <a:ext cx="4754880" cy="137160"/>
            <a:chOff x="274320" y="2743200"/>
            <a:chExt cx="4754880" cy="137160"/>
          </a:xfrm>
        </p:grpSpPr>
        <p:grpSp>
          <p:nvGrpSpPr>
            <p:cNvPr id="261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71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6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69" name="Cross 268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Cross 269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3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65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4" name="Rectangle 263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Das ist kein Mann!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3" name="Group 66"/>
          <p:cNvGrpSpPr/>
          <p:nvPr/>
        </p:nvGrpSpPr>
        <p:grpSpPr>
          <a:xfrm>
            <a:off x="320040" y="4160520"/>
            <a:ext cx="4754880" cy="137160"/>
            <a:chOff x="274320" y="2743200"/>
            <a:chExt cx="4754880" cy="137160"/>
          </a:xfrm>
        </p:grpSpPr>
        <p:grpSp>
          <p:nvGrpSpPr>
            <p:cNvPr id="27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8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8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1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82" name="Cross 28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Cross 28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6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78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7" name="Rectangle 276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Heil dir, Sonne! Heil dir, Licht!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6" name="Group 66"/>
          <p:cNvGrpSpPr/>
          <p:nvPr/>
        </p:nvGrpSpPr>
        <p:grpSpPr>
          <a:xfrm>
            <a:off x="320040" y="4297680"/>
            <a:ext cx="4754880" cy="137160"/>
            <a:chOff x="274320" y="2743200"/>
            <a:chExt cx="4754880" cy="137160"/>
          </a:xfrm>
        </p:grpSpPr>
        <p:grpSp>
          <p:nvGrpSpPr>
            <p:cNvPr id="287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29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293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295" name="Cross 294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Cross 29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9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291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0" name="Rectangle 289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 Siegfried! Siegfried! Seliger Held!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9" name="Group 66"/>
          <p:cNvGrpSpPr/>
          <p:nvPr/>
        </p:nvGrpSpPr>
        <p:grpSpPr>
          <a:xfrm>
            <a:off x="320040" y="4434840"/>
            <a:ext cx="4754880" cy="137160"/>
            <a:chOff x="274320" y="2743200"/>
            <a:chExt cx="4754880" cy="137160"/>
          </a:xfrm>
        </p:grpSpPr>
        <p:grpSp>
          <p:nvGrpSpPr>
            <p:cNvPr id="300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31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1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30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08" name="Cross 30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Cross 30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2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30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3" name="Rectangle 30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Dort seh' ich Grane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Group 66"/>
          <p:cNvGrpSpPr/>
          <p:nvPr/>
        </p:nvGrpSpPr>
        <p:grpSpPr>
          <a:xfrm>
            <a:off x="320040" y="4572000"/>
            <a:ext cx="4754880" cy="137160"/>
            <a:chOff x="274320" y="2743200"/>
            <a:chExt cx="4754880" cy="137160"/>
          </a:xfrm>
        </p:grpSpPr>
        <p:grpSp>
          <p:nvGrpSpPr>
            <p:cNvPr id="314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32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00584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6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322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24" name="Cross 323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Cross 325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319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86868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8" name="Rectangle 317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680" rtlCol="0" anchor="ctr"/>
            <a:lstStyle/>
            <a:p>
              <a:r>
                <a:rPr lang="de-DE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Ewig war ich, ewig bin ich 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//Manifestation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//Work Title//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//Composer Name (Dates)//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53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21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6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61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63" name="Cross 6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Cross 6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String quartet, Op. 11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9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71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2" name="Group 201"/>
              <p:cNvGrpSpPr/>
              <p:nvPr/>
            </p:nvGrpSpPr>
            <p:grpSpPr>
              <a:xfrm>
                <a:off x="3672840" y="1981200"/>
                <a:ext cx="1463040" cy="137160"/>
                <a:chOff x="3291840" y="2926081"/>
                <a:chExt cx="1463040" cy="137160"/>
              </a:xfrm>
            </p:grpSpPr>
            <p:grpSp>
              <p:nvGrpSpPr>
                <p:cNvPr id="73" name="Group 226"/>
                <p:cNvGrpSpPr/>
                <p:nvPr/>
              </p:nvGrpSpPr>
              <p:grpSpPr>
                <a:xfrm>
                  <a:off x="4480560" y="2926081"/>
                  <a:ext cx="274320" cy="137160"/>
                  <a:chOff x="3611880" y="3657600"/>
                  <a:chExt cx="274320" cy="137160"/>
                </a:xfrm>
              </p:grpSpPr>
              <p:sp>
                <p:nvSpPr>
                  <p:cNvPr id="75" name="Rectangle 74"/>
                  <p:cNvSpPr/>
                  <p:nvPr/>
                </p:nvSpPr>
                <p:spPr>
                  <a:xfrm>
                    <a:off x="3611880" y="3657600"/>
                    <a:ext cx="27432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700" b="1" dirty="0">
                      <a:solidFill>
                        <a:schemeClr val="accent3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3657600" y="368046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700" b="1" dirty="0">
                      <a:solidFill>
                        <a:schemeClr val="accent3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74" name="Rectangle 73"/>
                <p:cNvSpPr/>
                <p:nvPr/>
              </p:nvSpPr>
              <p:spPr>
                <a:xfrm>
                  <a:off x="3291840" y="2926081"/>
                  <a:ext cx="118872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r"/>
                  <a:r>
                    <a:rPr lang="en-US" sz="700" b="1" dirty="0" smtClean="0">
                      <a:solidFill>
                        <a:schemeClr val="bg1">
                          <a:lumMod val="6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Create New Work:</a:t>
                  </a:r>
                  <a:endParaRPr 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0" name="Cross 69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127"/>
          <p:cNvGrpSpPr/>
          <p:nvPr/>
        </p:nvGrpSpPr>
        <p:grpSpPr>
          <a:xfrm>
            <a:off x="320040" y="2651760"/>
            <a:ext cx="4754880" cy="411480"/>
            <a:chOff x="320040" y="2651760"/>
            <a:chExt cx="4754880" cy="411480"/>
          </a:xfrm>
        </p:grpSpPr>
        <p:grpSp>
          <p:nvGrpSpPr>
            <p:cNvPr id="68" name="Group 66"/>
            <p:cNvGrpSpPr/>
            <p:nvPr/>
          </p:nvGrpSpPr>
          <p:grpSpPr>
            <a:xfrm>
              <a:off x="320040" y="2651760"/>
              <a:ext cx="4754880" cy="137160"/>
              <a:chOff x="274320" y="2743200"/>
              <a:chExt cx="4754880" cy="137160"/>
            </a:xfrm>
          </p:grpSpPr>
          <p:grpSp>
            <p:nvGrpSpPr>
              <p:cNvPr id="6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0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9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03" name="Cross 10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9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Die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Walküre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1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1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15" name="Cross 11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1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Sigfried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2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2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24" name="Cross 12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Cross 12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2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ectangle 11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Götterdämmerung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9" name="Group 301"/>
          <p:cNvGrpSpPr/>
          <p:nvPr/>
        </p:nvGrpSpPr>
        <p:grpSpPr>
          <a:xfrm>
            <a:off x="320040" y="3291840"/>
            <a:ext cx="4754880" cy="137160"/>
            <a:chOff x="274320" y="2880360"/>
            <a:chExt cx="4754880" cy="137160"/>
          </a:xfrm>
        </p:grpSpPr>
        <p:grpSp>
          <p:nvGrpSpPr>
            <p:cNvPr id="130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37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25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27" name="Cross 326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Cross 331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13" name="Rectangle 31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Das Rheingold</a:t>
              </a:r>
            </a:p>
          </p:txBody>
        </p:sp>
        <p:grpSp>
          <p:nvGrpSpPr>
            <p:cNvPr id="133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1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Cross 319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4" name="Group 338"/>
          <p:cNvGrpSpPr/>
          <p:nvPr/>
        </p:nvGrpSpPr>
        <p:grpSpPr>
          <a:xfrm>
            <a:off x="320040" y="3474720"/>
            <a:ext cx="4754880" cy="137160"/>
            <a:chOff x="274320" y="2880360"/>
            <a:chExt cx="4754880" cy="137160"/>
          </a:xfrm>
        </p:grpSpPr>
        <p:grpSp>
          <p:nvGrpSpPr>
            <p:cNvPr id="135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5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5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56" name="Cross 35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Cross 35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0" name="Rectangle 349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Walküre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8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52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Cross 352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9" name="Group 359"/>
          <p:cNvGrpSpPr/>
          <p:nvPr/>
        </p:nvGrpSpPr>
        <p:grpSpPr>
          <a:xfrm>
            <a:off x="320040" y="3657600"/>
            <a:ext cx="4754880" cy="137160"/>
            <a:chOff x="274320" y="2880360"/>
            <a:chExt cx="4754880" cy="137160"/>
          </a:xfrm>
        </p:grpSpPr>
        <p:grpSp>
          <p:nvGrpSpPr>
            <p:cNvPr id="140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71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6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2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69" name="Cross 368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Cross 369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63" name="Rectangle 362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Sigfried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3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65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" name="Cross 365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372"/>
          <p:cNvGrpSpPr/>
          <p:nvPr/>
        </p:nvGrpSpPr>
        <p:grpSpPr>
          <a:xfrm>
            <a:off x="320040" y="3840480"/>
            <a:ext cx="4754880" cy="137160"/>
            <a:chOff x="274320" y="2880360"/>
            <a:chExt cx="4754880" cy="137160"/>
          </a:xfrm>
        </p:grpSpPr>
        <p:grpSp>
          <p:nvGrpSpPr>
            <p:cNvPr id="145" name="Group 78"/>
            <p:cNvGrpSpPr/>
            <p:nvPr/>
          </p:nvGrpSpPr>
          <p:grpSpPr>
            <a:xfrm>
              <a:off x="274320" y="2880360"/>
              <a:ext cx="4754880" cy="137160"/>
              <a:chOff x="274320" y="274320"/>
              <a:chExt cx="4754880" cy="137160"/>
            </a:xfrm>
          </p:grpSpPr>
          <p:sp>
            <p:nvSpPr>
              <p:cNvPr id="384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81"/>
            <p:cNvGrpSpPr/>
            <p:nvPr/>
          </p:nvGrpSpPr>
          <p:grpSpPr>
            <a:xfrm>
              <a:off x="274320" y="2880360"/>
              <a:ext cx="4754880" cy="137160"/>
              <a:chOff x="274320" y="914496"/>
              <a:chExt cx="4754880" cy="137160"/>
            </a:xfrm>
          </p:grpSpPr>
          <p:sp>
            <p:nvSpPr>
              <p:cNvPr id="380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7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382" name="Cross 381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Cross 382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74320" y="288036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Götterdämmerung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136"/>
            <p:cNvGrpSpPr/>
            <p:nvPr/>
          </p:nvGrpSpPr>
          <p:grpSpPr>
            <a:xfrm>
              <a:off x="274320" y="2880360"/>
              <a:ext cx="4754880" cy="137160"/>
              <a:chOff x="274320" y="640080"/>
              <a:chExt cx="4754880" cy="137160"/>
            </a:xfrm>
          </p:grpSpPr>
          <p:sp>
            <p:nvSpPr>
              <p:cNvPr id="378" name="Rectangle 6"/>
              <p:cNvSpPr/>
              <p:nvPr/>
            </p:nvSpPr>
            <p:spPr>
              <a:xfrm>
                <a:off x="274320" y="64008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Cross 378"/>
              <p:cNvSpPr/>
              <p:nvPr/>
            </p:nvSpPr>
            <p:spPr>
              <a:xfrm>
                <a:off x="457200" y="667512"/>
                <a:ext cx="82296" cy="82296"/>
              </a:xfrm>
              <a:prstGeom prst="plus">
                <a:avLst>
                  <a:gd name="adj" fmla="val 4154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320040" y="2377440"/>
            <a:ext cx="4754880" cy="274320"/>
            <a:chOff x="274320" y="274320"/>
            <a:chExt cx="4754880" cy="274320"/>
          </a:xfrm>
        </p:grpSpPr>
        <p:grpSp>
          <p:nvGrpSpPr>
            <p:cNvPr id="16" name="Group 66"/>
            <p:cNvGrpSpPr/>
            <p:nvPr/>
          </p:nvGrpSpPr>
          <p:grpSpPr>
            <a:xfrm>
              <a:off x="274320" y="274320"/>
              <a:ext cx="4754880" cy="137160"/>
              <a:chOff x="274320" y="3291840"/>
              <a:chExt cx="4754880" cy="137160"/>
            </a:xfrm>
          </p:grpSpPr>
          <p:grpSp>
            <p:nvGrpSpPr>
              <p:cNvPr id="17" name="Group 48"/>
              <p:cNvGrpSpPr/>
              <p:nvPr/>
            </p:nvGrpSpPr>
            <p:grpSpPr>
              <a:xfrm>
                <a:off x="274320" y="3291840"/>
                <a:ext cx="4754880" cy="137160"/>
                <a:chOff x="274320" y="274320"/>
                <a:chExt cx="4754880" cy="137160"/>
              </a:xfrm>
            </p:grpSpPr>
            <p:sp>
              <p:nvSpPr>
                <p:cNvPr id="7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5720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274320" y="3291840"/>
                <a:ext cx="4754880" cy="137160"/>
                <a:chOff x="274320" y="914496"/>
                <a:chExt cx="4754880" cy="137160"/>
              </a:xfrm>
            </p:grpSpPr>
            <p:sp>
              <p:nvSpPr>
                <p:cNvPr id="7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76" name="Cross 7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Cross 7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Group 75"/>
              <p:cNvGrpSpPr/>
              <p:nvPr/>
            </p:nvGrpSpPr>
            <p:grpSpPr>
              <a:xfrm>
                <a:off x="274320" y="3291840"/>
                <a:ext cx="4754880" cy="137160"/>
                <a:chOff x="274320" y="457200"/>
                <a:chExt cx="4754880" cy="13716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2004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274320" y="329184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004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274320" y="411480"/>
              <a:ext cx="4754880" cy="137160"/>
              <a:chOff x="274320" y="2743200"/>
              <a:chExt cx="4754880" cy="137160"/>
            </a:xfrm>
          </p:grpSpPr>
          <p:grpSp>
            <p:nvGrpSpPr>
              <p:cNvPr id="2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9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94360" y="297180"/>
                  <a:ext cx="91440" cy="9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8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89" name="Cross 8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Cross 8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8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57200" y="516636"/>
                  <a:ext cx="82296" cy="1828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Das Rheingold</a:t>
                </a:r>
              </a:p>
            </p:txBody>
          </p:sp>
        </p:grpSp>
      </p:grpSp>
      <p:grpSp>
        <p:nvGrpSpPr>
          <p:cNvPr id="64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5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66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0040" y="2651760"/>
            <a:ext cx="4754880" cy="137160"/>
            <a:chOff x="274320" y="2743200"/>
            <a:chExt cx="4754880" cy="137160"/>
          </a:xfrm>
        </p:grpSpPr>
        <p:grpSp>
          <p:nvGrpSpPr>
            <p:cNvPr id="68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140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3152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136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138" name="Cross 137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Cross 138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134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9436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9436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Erste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Szene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228"/>
          <p:cNvGrpSpPr/>
          <p:nvPr/>
        </p:nvGrpSpPr>
        <p:grpSpPr>
          <a:xfrm>
            <a:off x="320040" y="6035040"/>
            <a:ext cx="4754880" cy="822960"/>
            <a:chOff x="320040" y="2788920"/>
            <a:chExt cx="4754880" cy="822960"/>
          </a:xfrm>
        </p:grpSpPr>
        <p:grpSp>
          <p:nvGrpSpPr>
            <p:cNvPr id="81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8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5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4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55" name="Cross 15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Cross 15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4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Zweite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127"/>
            <p:cNvGrpSpPr/>
            <p:nvPr/>
          </p:nvGrpSpPr>
          <p:grpSpPr>
            <a:xfrm>
              <a:off x="320040" y="3200400"/>
              <a:ext cx="4754880" cy="411480"/>
              <a:chOff x="320040" y="2651760"/>
              <a:chExt cx="4754880" cy="411480"/>
            </a:xfrm>
          </p:grpSpPr>
          <p:grpSp>
            <p:nvGrpSpPr>
              <p:cNvPr id="109" name="Group 66"/>
              <p:cNvGrpSpPr/>
              <p:nvPr/>
            </p:nvGrpSpPr>
            <p:grpSpPr>
              <a:xfrm>
                <a:off x="320040" y="265176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11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05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97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28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03" name="Cross 102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Cross 103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29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94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Die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Walküre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0" name="Group 66"/>
              <p:cNvGrpSpPr/>
              <p:nvPr/>
            </p:nvGrpSpPr>
            <p:grpSpPr>
              <a:xfrm>
                <a:off x="320040" y="278892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131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17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13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37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15" name="Cross 114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Cross 115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2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11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Sigfried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3" name="Group 66"/>
              <p:cNvGrpSpPr/>
              <p:nvPr/>
            </p:nvGrpSpPr>
            <p:grpSpPr>
              <a:xfrm>
                <a:off x="320040" y="2926080"/>
                <a:ext cx="4754880" cy="137160"/>
                <a:chOff x="274320" y="2743200"/>
                <a:chExt cx="4754880" cy="137160"/>
              </a:xfrm>
            </p:grpSpPr>
            <p:grpSp>
              <p:nvGrpSpPr>
                <p:cNvPr id="144" name="Group 78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274320"/>
                  <a:chExt cx="4754880" cy="137160"/>
                </a:xfrm>
              </p:grpSpPr>
              <p:sp>
                <p:nvSpPr>
                  <p:cNvPr id="126" name="Rectangle 5"/>
                  <p:cNvSpPr/>
                  <p:nvPr/>
                </p:nvSpPr>
                <p:spPr>
                  <a:xfrm>
                    <a:off x="274320" y="27432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94360" y="297180"/>
                    <a:ext cx="91440" cy="9144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5" name="Group 81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914496"/>
                  <a:chExt cx="4754880" cy="137160"/>
                </a:xfrm>
              </p:grpSpPr>
              <p:sp>
                <p:nvSpPr>
                  <p:cNvPr id="122" name="Rectangle 5"/>
                  <p:cNvSpPr/>
                  <p:nvPr/>
                </p:nvSpPr>
                <p:spPr>
                  <a:xfrm>
                    <a:off x="274320" y="914496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50" name="Group 39"/>
                  <p:cNvGrpSpPr/>
                  <p:nvPr/>
                </p:nvGrpSpPr>
                <p:grpSpPr>
                  <a:xfrm>
                    <a:off x="4754880" y="937356"/>
                    <a:ext cx="228600" cy="91440"/>
                    <a:chOff x="3017520" y="3931920"/>
                    <a:chExt cx="228600" cy="91440"/>
                  </a:xfrm>
                </p:grpSpPr>
                <p:sp>
                  <p:nvSpPr>
                    <p:cNvPr id="124" name="Cross 123"/>
                    <p:cNvSpPr/>
                    <p:nvPr/>
                  </p:nvSpPr>
                  <p:spPr>
                    <a:xfrm>
                      <a:off x="301752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Cross 124"/>
                    <p:cNvSpPr/>
                    <p:nvPr/>
                  </p:nvSpPr>
                  <p:spPr>
                    <a:xfrm rot="2700000">
                      <a:off x="3154680" y="39319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accent2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3" name="Group 87"/>
                <p:cNvGrpSpPr/>
                <p:nvPr/>
              </p:nvGrpSpPr>
              <p:grpSpPr>
                <a:xfrm>
                  <a:off x="274320" y="2743200"/>
                  <a:ext cx="4754880" cy="137160"/>
                  <a:chOff x="274320" y="457200"/>
                  <a:chExt cx="4754880" cy="137160"/>
                </a:xfrm>
              </p:grpSpPr>
              <p:sp>
                <p:nvSpPr>
                  <p:cNvPr id="120" name="Rectangle 6"/>
                  <p:cNvSpPr/>
                  <p:nvPr/>
                </p:nvSpPr>
                <p:spPr>
                  <a:xfrm>
                    <a:off x="274320" y="457200"/>
                    <a:ext cx="475488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457200" y="516636"/>
                    <a:ext cx="82296" cy="18288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0" rtlCol="0" anchor="ctr"/>
                <a:lstStyle/>
                <a:p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Götterdämmerung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76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177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8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8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84" name="Cross 1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Cross 1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Rectangle 1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Dritte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9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19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1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73152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1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197" name="Cross 1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Cross 1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1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59436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4360" rtlCol="0" anchor="ctr"/>
              <a:lstStyle/>
              <a:p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Vierte</a:t>
                </a:r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Szene</a:t>
                </a:r>
                <a:endPara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2" name="Group 281"/>
          <p:cNvGrpSpPr/>
          <p:nvPr/>
        </p:nvGrpSpPr>
        <p:grpSpPr>
          <a:xfrm>
            <a:off x="320040" y="2788920"/>
            <a:ext cx="4754880" cy="685800"/>
            <a:chOff x="320040" y="2788920"/>
            <a:chExt cx="4754880" cy="685800"/>
          </a:xfrm>
        </p:grpSpPr>
        <p:grpSp>
          <p:nvGrpSpPr>
            <p:cNvPr id="203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04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2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2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0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25" name="Cross 22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Cross 22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2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Rectangle 21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20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4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0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3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39" name="Cross 23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Cross 23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2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3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4" name="Rectangle 23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13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214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54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50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52" name="Cross 251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Cross 252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48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7" name="Rectangle 246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18" name="Group 66"/>
            <p:cNvGrpSpPr/>
            <p:nvPr/>
          </p:nvGrpSpPr>
          <p:grpSpPr>
            <a:xfrm>
              <a:off x="320040" y="3200400"/>
              <a:ext cx="4754880" cy="137160"/>
              <a:chOff x="274320" y="2743200"/>
              <a:chExt cx="4754880" cy="137160"/>
            </a:xfrm>
          </p:grpSpPr>
          <p:grpSp>
            <p:nvGrpSpPr>
              <p:cNvPr id="21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6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6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65" name="Cross 26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Cross 26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6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0" name="Rectangle 25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31" name="Group 66"/>
            <p:cNvGrpSpPr/>
            <p:nvPr/>
          </p:nvGrpSpPr>
          <p:grpSpPr>
            <a:xfrm>
              <a:off x="320040" y="3337560"/>
              <a:ext cx="4754880" cy="137160"/>
              <a:chOff x="274320" y="2743200"/>
              <a:chExt cx="4754880" cy="137160"/>
            </a:xfrm>
          </p:grpSpPr>
          <p:grpSp>
            <p:nvGrpSpPr>
              <p:cNvPr id="23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80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76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8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78" name="Cross 277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Cross 278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74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3" name="Rectangle 272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</p:grpSp>
      <p:grpSp>
        <p:nvGrpSpPr>
          <p:cNvPr id="244" name="Group 282"/>
          <p:cNvGrpSpPr/>
          <p:nvPr/>
        </p:nvGrpSpPr>
        <p:grpSpPr>
          <a:xfrm>
            <a:off x="320040" y="3474720"/>
            <a:ext cx="4754880" cy="685800"/>
            <a:chOff x="320040" y="2788920"/>
            <a:chExt cx="4754880" cy="685800"/>
          </a:xfrm>
        </p:grpSpPr>
        <p:grpSp>
          <p:nvGrpSpPr>
            <p:cNvPr id="245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246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47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43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5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45" name="Cross 344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Cross 345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7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41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0" name="Rectangle 339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5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259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35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4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31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6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33" name="Cross 332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Cross 333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7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29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8" name="Rectangle 327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71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27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23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7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19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2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21" name="Cross 320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Cross 321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83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17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6" name="Rectangle 315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84" name="Group 66"/>
            <p:cNvGrpSpPr/>
            <p:nvPr/>
          </p:nvGrpSpPr>
          <p:grpSpPr>
            <a:xfrm>
              <a:off x="320040" y="3200400"/>
              <a:ext cx="4754880" cy="137160"/>
              <a:chOff x="274320" y="2743200"/>
              <a:chExt cx="4754880" cy="137160"/>
            </a:xfrm>
          </p:grpSpPr>
          <p:grpSp>
            <p:nvGrpSpPr>
              <p:cNvPr id="285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11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6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07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7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09" name="Cross 308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Cross 309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8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05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4" name="Rectangle 303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289" name="Group 66"/>
            <p:cNvGrpSpPr/>
            <p:nvPr/>
          </p:nvGrpSpPr>
          <p:grpSpPr>
            <a:xfrm>
              <a:off x="320040" y="3337560"/>
              <a:ext cx="4754880" cy="137160"/>
              <a:chOff x="274320" y="2743200"/>
              <a:chExt cx="4754880" cy="137160"/>
            </a:xfrm>
          </p:grpSpPr>
          <p:grpSp>
            <p:nvGrpSpPr>
              <p:cNvPr id="29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299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295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96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297" name="Cross 296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Cross 297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1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293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2" name="Rectangle 291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</p:grpSp>
      <p:grpSp>
        <p:nvGrpSpPr>
          <p:cNvPr id="302" name="Group 282"/>
          <p:cNvGrpSpPr/>
          <p:nvPr/>
        </p:nvGrpSpPr>
        <p:grpSpPr>
          <a:xfrm>
            <a:off x="320040" y="4160520"/>
            <a:ext cx="4754880" cy="685800"/>
            <a:chOff x="320040" y="2788920"/>
            <a:chExt cx="4754880" cy="685800"/>
          </a:xfrm>
        </p:grpSpPr>
        <p:grpSp>
          <p:nvGrpSpPr>
            <p:cNvPr id="303" name="Group 66"/>
            <p:cNvGrpSpPr/>
            <p:nvPr/>
          </p:nvGrpSpPr>
          <p:grpSpPr>
            <a:xfrm>
              <a:off x="320040" y="2788920"/>
              <a:ext cx="4754880" cy="137160"/>
              <a:chOff x="274320" y="2743200"/>
              <a:chExt cx="4754880" cy="137160"/>
            </a:xfrm>
          </p:grpSpPr>
          <p:grpSp>
            <p:nvGrpSpPr>
              <p:cNvPr id="388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98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9" name="Rectangle 398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9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94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95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96" name="Cross 395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Cross 396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90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92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1" name="Rectangle 390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308" name="Group 66"/>
            <p:cNvGrpSpPr/>
            <p:nvPr/>
          </p:nvGrpSpPr>
          <p:grpSpPr>
            <a:xfrm>
              <a:off x="320040" y="2926080"/>
              <a:ext cx="4754880" cy="137160"/>
              <a:chOff x="274320" y="2743200"/>
              <a:chExt cx="4754880" cy="137160"/>
            </a:xfrm>
          </p:grpSpPr>
          <p:grpSp>
            <p:nvGrpSpPr>
              <p:cNvPr id="376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86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7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82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83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84" name="Cross 38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Cross 384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8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80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Rectangle 380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9" name="Rectangle 378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313" name="Group 66"/>
            <p:cNvGrpSpPr/>
            <p:nvPr/>
          </p:nvGrpSpPr>
          <p:grpSpPr>
            <a:xfrm>
              <a:off x="320040" y="3063240"/>
              <a:ext cx="4754880" cy="137160"/>
              <a:chOff x="274320" y="2743200"/>
              <a:chExt cx="4754880" cy="137160"/>
            </a:xfrm>
          </p:grpSpPr>
          <p:grpSp>
            <p:nvGrpSpPr>
              <p:cNvPr id="364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74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70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71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72" name="Cross 371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Cross 372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6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68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9" name="Rectangle 368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7" name="Rectangle 366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314" name="Group 66"/>
            <p:cNvGrpSpPr/>
            <p:nvPr/>
          </p:nvGrpSpPr>
          <p:grpSpPr>
            <a:xfrm>
              <a:off x="320040" y="3200400"/>
              <a:ext cx="4754880" cy="137160"/>
              <a:chOff x="274320" y="2743200"/>
              <a:chExt cx="4754880" cy="137160"/>
            </a:xfrm>
          </p:grpSpPr>
          <p:grpSp>
            <p:nvGrpSpPr>
              <p:cNvPr id="352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62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3" name="Rectangle 362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3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58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5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60" name="Cross 359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Cross 360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4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56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Rectangle 356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5" name="Rectangle 354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  <p:grpSp>
          <p:nvGrpSpPr>
            <p:cNvPr id="315" name="Group 66"/>
            <p:cNvGrpSpPr/>
            <p:nvPr/>
          </p:nvGrpSpPr>
          <p:grpSpPr>
            <a:xfrm>
              <a:off x="320040" y="3337560"/>
              <a:ext cx="4754880" cy="137160"/>
              <a:chOff x="274320" y="2743200"/>
              <a:chExt cx="4754880" cy="137160"/>
            </a:xfrm>
          </p:grpSpPr>
          <p:grpSp>
            <p:nvGrpSpPr>
              <p:cNvPr id="320" name="Group 78"/>
              <p:cNvGrpSpPr/>
              <p:nvPr/>
            </p:nvGrpSpPr>
            <p:grpSpPr>
              <a:xfrm>
                <a:off x="274320" y="2743200"/>
                <a:ext cx="4754880" cy="137160"/>
                <a:chOff x="274320" y="274320"/>
                <a:chExt cx="4754880" cy="137160"/>
              </a:xfrm>
            </p:grpSpPr>
            <p:sp>
              <p:nvSpPr>
                <p:cNvPr id="350" name="Rectangle 5"/>
                <p:cNvSpPr/>
                <p:nvPr/>
              </p:nvSpPr>
              <p:spPr>
                <a:xfrm>
                  <a:off x="274320" y="27432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868680" y="297180"/>
                  <a:ext cx="91440" cy="9144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5" name="Group 81"/>
              <p:cNvGrpSpPr/>
              <p:nvPr/>
            </p:nvGrpSpPr>
            <p:grpSpPr>
              <a:xfrm>
                <a:off x="274320" y="2743200"/>
                <a:ext cx="4754880" cy="137160"/>
                <a:chOff x="274320" y="914496"/>
                <a:chExt cx="4754880" cy="137160"/>
              </a:xfrm>
            </p:grpSpPr>
            <p:sp>
              <p:nvSpPr>
                <p:cNvPr id="338" name="Rectangle 5"/>
                <p:cNvSpPr/>
                <p:nvPr/>
              </p:nvSpPr>
              <p:spPr>
                <a:xfrm>
                  <a:off x="274320" y="914496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39" name="Group 39"/>
                <p:cNvGrpSpPr/>
                <p:nvPr/>
              </p:nvGrpSpPr>
              <p:grpSpPr>
                <a:xfrm>
                  <a:off x="4754880" y="937356"/>
                  <a:ext cx="228600" cy="91440"/>
                  <a:chOff x="3017520" y="3931920"/>
                  <a:chExt cx="228600" cy="91440"/>
                </a:xfrm>
              </p:grpSpPr>
              <p:sp>
                <p:nvSpPr>
                  <p:cNvPr id="344" name="Cross 343"/>
                  <p:cNvSpPr/>
                  <p:nvPr/>
                </p:nvSpPr>
                <p:spPr>
                  <a:xfrm>
                    <a:off x="301752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Cross 348"/>
                  <p:cNvSpPr/>
                  <p:nvPr/>
                </p:nvSpPr>
                <p:spPr>
                  <a:xfrm rot="2700000">
                    <a:off x="3154680" y="39319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accent2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6" name="Group 87"/>
              <p:cNvGrpSpPr/>
              <p:nvPr/>
            </p:nvGrpSpPr>
            <p:grpSpPr>
              <a:xfrm>
                <a:off x="274320" y="2743200"/>
                <a:ext cx="4754880" cy="137160"/>
                <a:chOff x="274320" y="457200"/>
                <a:chExt cx="4754880" cy="137160"/>
              </a:xfrm>
            </p:grpSpPr>
            <p:sp>
              <p:nvSpPr>
                <p:cNvPr id="332" name="Rectangle 6"/>
                <p:cNvSpPr/>
                <p:nvPr/>
              </p:nvSpPr>
              <p:spPr>
                <a:xfrm>
                  <a:off x="274320" y="457200"/>
                  <a:ext cx="475488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731520" y="516636"/>
                  <a:ext cx="82296" cy="18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7" name="Rectangle 326"/>
              <p:cNvSpPr/>
              <p:nvPr/>
            </p:nvSpPr>
            <p:spPr>
              <a:xfrm>
                <a:off x="274320" y="2743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Child Content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/>
          <p:nvPr/>
        </p:nvGrpSpPr>
        <p:grpSpPr>
          <a:xfrm>
            <a:off x="274320" y="274320"/>
            <a:ext cx="4754880" cy="137160"/>
            <a:chOff x="2468880" y="1828800"/>
            <a:chExt cx="4754880" cy="137160"/>
          </a:xfrm>
        </p:grpSpPr>
        <p:sp>
          <p:nvSpPr>
            <p:cNvPr id="3" name="Rectangle 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//Work Title//.  //Composer (Dates)//.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7040880" y="1820491"/>
            <a:ext cx="2103120" cy="2255078"/>
            <a:chOff x="3138502" y="3192091"/>
            <a:chExt cx="2103120" cy="2255078"/>
          </a:xfrm>
        </p:grpSpPr>
        <p:sp>
          <p:nvSpPr>
            <p:cNvPr id="8" name="Rectangle 7"/>
            <p:cNvSpPr/>
            <p:nvPr/>
          </p:nvSpPr>
          <p:spPr>
            <a:xfrm>
              <a:off x="3504262" y="3200400"/>
              <a:ext cx="1737360" cy="2246769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pPr algn="just"/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PROBLEM: Hey, where am I?  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Our cataloger is adding a contribution to an expression that is currently being linked to the manifestation being created.  (</a:t>
              </a:r>
              <a:r>
                <a:rPr lang="en-U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This is similar yet importantly distinct from the last time a contribution was added, but that’s not so obvious. (ii) The WORK record up there appears to contain the expression, which seems backwards.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[SH, Apr-07]</a:t>
              </a:r>
            </a:p>
          </p:txBody>
        </p:sp>
        <p:sp>
          <p:nvSpPr>
            <p:cNvPr id="9" name="Down Arrow 8"/>
            <p:cNvSpPr/>
            <p:nvPr/>
          </p:nvSpPr>
          <p:spPr>
            <a:xfrm rot="4280706">
              <a:off x="3138502" y="3192091"/>
              <a:ext cx="365760" cy="36576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1820491"/>
            <a:ext cx="2057400" cy="2255078"/>
            <a:chOff x="3886200" y="1820491"/>
            <a:chExt cx="2057400" cy="2255078"/>
          </a:xfrm>
        </p:grpSpPr>
        <p:sp>
          <p:nvSpPr>
            <p:cNvPr id="6" name="Rectangle 5"/>
            <p:cNvSpPr/>
            <p:nvPr/>
          </p:nvSpPr>
          <p:spPr>
            <a:xfrm>
              <a:off x="3886200" y="1828800"/>
              <a:ext cx="1737360" cy="2246769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pPr algn="just"/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PROBLEM: Hey, where am I?  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Our cataloger is adding a contribution to an expression that is currently being linked to the manifestation being created.  (</a:t>
              </a:r>
              <a:r>
                <a:rPr lang="en-U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This is similar yet importantly distinct from the last time a contribution was added, but that’s not so obvious. (ii) The WORK record up there appears to contain the expression, which seems backwards.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[SH, Apr-07]</a:t>
              </a:r>
            </a:p>
          </p:txBody>
        </p:sp>
        <p:sp>
          <p:nvSpPr>
            <p:cNvPr id="7" name="Down Arrow 6"/>
            <p:cNvSpPr/>
            <p:nvPr/>
          </p:nvSpPr>
          <p:spPr>
            <a:xfrm rot="-4260000">
              <a:off x="5577840" y="1820491"/>
              <a:ext cx="365760" cy="36576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069077" y="914400"/>
            <a:ext cx="3005846" cy="261610"/>
          </a:xfrm>
          <a:prstGeom prst="rect">
            <a:avLst/>
          </a:prstGeom>
          <a:solidFill>
            <a:srgbClr val="F1F39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just"/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Note…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1"/>
          <p:cNvGrpSpPr/>
          <p:nvPr/>
        </p:nvGrpSpPr>
        <p:grpSpPr>
          <a:xfrm rot="10800000">
            <a:off x="1760220" y="914400"/>
            <a:ext cx="5623560" cy="457200"/>
            <a:chOff x="1828800" y="1984248"/>
            <a:chExt cx="5577840" cy="457200"/>
          </a:xfrm>
        </p:grpSpPr>
        <p:sp>
          <p:nvSpPr>
            <p:cNvPr id="9" name="Flowchart: Document 8"/>
            <p:cNvSpPr/>
            <p:nvPr/>
          </p:nvSpPr>
          <p:spPr>
            <a:xfrm rot="10800000">
              <a:off x="1828800" y="1984248"/>
              <a:ext cx="5577840" cy="457200"/>
            </a:xfrm>
            <a:prstGeom prst="flowChartDocument">
              <a:avLst/>
            </a:prstGeom>
            <a:solidFill>
              <a:schemeClr val="bg1">
                <a:lumMod val="6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434840" y="2210128"/>
              <a:ext cx="274320" cy="182880"/>
            </a:xfrm>
            <a:prstGeom prst="downArrow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1"/>
          <p:cNvGrpSpPr/>
          <p:nvPr/>
        </p:nvGrpSpPr>
        <p:grpSpPr>
          <a:xfrm>
            <a:off x="1760220" y="1828800"/>
            <a:ext cx="5623560" cy="457200"/>
            <a:chOff x="1828800" y="1984248"/>
            <a:chExt cx="5577840" cy="457200"/>
          </a:xfrm>
        </p:grpSpPr>
        <p:sp>
          <p:nvSpPr>
            <p:cNvPr id="14" name="Flowchart: Document 13"/>
            <p:cNvSpPr/>
            <p:nvPr/>
          </p:nvSpPr>
          <p:spPr>
            <a:xfrm rot="10800000">
              <a:off x="1828800" y="1984248"/>
              <a:ext cx="5577840" cy="457200"/>
            </a:xfrm>
            <a:prstGeom prst="flowChartDocument">
              <a:avLst/>
            </a:prstGeom>
            <a:solidFill>
              <a:schemeClr val="bg1">
                <a:lumMod val="6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434840" y="2210128"/>
              <a:ext cx="274320" cy="182880"/>
            </a:xfrm>
            <a:prstGeom prst="downArrow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53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16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65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61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63" name="Cross 62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Cross 63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Ring des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Nibelungen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68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71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" name="Rectangle 71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Cross 68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Der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Ring des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Nibelungen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 Wagner, Richard (1813-1883).  Solti, sir Georg (1912-1997).  Decca : Germany, 1997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//Expression Title//</a:t>
                </a:r>
                <a:endParaRPr lang="en-US" sz="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4" name="Rectangle 16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Ring des </a:t>
              </a:r>
              <a:r>
                <a:rPr lang="en-US" sz="7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Nibelungen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Richard Wagner (1813-1883)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20040" y="56692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Expressions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 &amp; Derivative Works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66"/>
          <p:cNvGrpSpPr/>
          <p:nvPr/>
        </p:nvGrpSpPr>
        <p:grpSpPr>
          <a:xfrm>
            <a:off x="320040" y="2377440"/>
            <a:ext cx="4754880" cy="137160"/>
            <a:chOff x="274320" y="3291840"/>
            <a:chExt cx="4754880" cy="137160"/>
          </a:xfrm>
        </p:grpSpPr>
        <p:grpSp>
          <p:nvGrpSpPr>
            <p:cNvPr id="21" name="Group 48"/>
            <p:cNvGrpSpPr/>
            <p:nvPr/>
          </p:nvGrpSpPr>
          <p:grpSpPr>
            <a:xfrm>
              <a:off x="274320" y="3291840"/>
              <a:ext cx="4754880" cy="137160"/>
              <a:chOff x="274320" y="274320"/>
              <a:chExt cx="4754880" cy="137160"/>
            </a:xfrm>
          </p:grpSpPr>
          <p:sp>
            <p:nvSpPr>
              <p:cNvPr id="78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57200" y="297180"/>
                <a:ext cx="91440" cy="91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54"/>
            <p:cNvGrpSpPr/>
            <p:nvPr/>
          </p:nvGrpSpPr>
          <p:grpSpPr>
            <a:xfrm>
              <a:off x="274320" y="3291840"/>
              <a:ext cx="4754880" cy="137160"/>
              <a:chOff x="274320" y="914496"/>
              <a:chExt cx="4754880" cy="137160"/>
            </a:xfrm>
          </p:grpSpPr>
          <p:sp>
            <p:nvSpPr>
              <p:cNvPr id="74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76" name="Cross 75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Cross 76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75"/>
            <p:cNvGrpSpPr/>
            <p:nvPr/>
          </p:nvGrpSpPr>
          <p:grpSpPr>
            <a:xfrm>
              <a:off x="274320" y="3291840"/>
              <a:ext cx="4754880" cy="137160"/>
              <a:chOff x="274320" y="457200"/>
              <a:chExt cx="4754880" cy="1371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" y="516636"/>
                <a:ext cx="82296" cy="1828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74320" y="329184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Ring des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Nibelungen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66"/>
          <p:cNvGrpSpPr/>
          <p:nvPr/>
        </p:nvGrpSpPr>
        <p:grpSpPr>
          <a:xfrm>
            <a:off x="320040" y="2514600"/>
            <a:ext cx="4754880" cy="137160"/>
            <a:chOff x="274320" y="2743200"/>
            <a:chExt cx="4754880" cy="137160"/>
          </a:xfrm>
        </p:grpSpPr>
        <p:grpSp>
          <p:nvGrpSpPr>
            <p:cNvPr id="32" name="Group 78"/>
            <p:cNvGrpSpPr/>
            <p:nvPr/>
          </p:nvGrpSpPr>
          <p:grpSpPr>
            <a:xfrm>
              <a:off x="274320" y="2743200"/>
              <a:ext cx="4754880" cy="137160"/>
              <a:chOff x="274320" y="274320"/>
              <a:chExt cx="4754880" cy="137160"/>
            </a:xfrm>
          </p:grpSpPr>
          <p:sp>
            <p:nvSpPr>
              <p:cNvPr id="91" name="Rectangle 5"/>
              <p:cNvSpPr/>
              <p:nvPr/>
            </p:nvSpPr>
            <p:spPr>
              <a:xfrm>
                <a:off x="274320" y="27432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" y="297180"/>
                <a:ext cx="91440" cy="914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81"/>
            <p:cNvGrpSpPr/>
            <p:nvPr/>
          </p:nvGrpSpPr>
          <p:grpSpPr>
            <a:xfrm>
              <a:off x="274320" y="2743200"/>
              <a:ext cx="4754880" cy="137160"/>
              <a:chOff x="274320" y="914496"/>
              <a:chExt cx="4754880" cy="137160"/>
            </a:xfrm>
          </p:grpSpPr>
          <p:sp>
            <p:nvSpPr>
              <p:cNvPr id="87" name="Rectangle 5"/>
              <p:cNvSpPr/>
              <p:nvPr/>
            </p:nvSpPr>
            <p:spPr>
              <a:xfrm>
                <a:off x="274320" y="914496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4" name="Group 39"/>
              <p:cNvGrpSpPr/>
              <p:nvPr/>
            </p:nvGrpSpPr>
            <p:grpSpPr>
              <a:xfrm>
                <a:off x="4754880" y="937356"/>
                <a:ext cx="228600" cy="91440"/>
                <a:chOff x="3017520" y="3931920"/>
                <a:chExt cx="228600" cy="91440"/>
              </a:xfrm>
            </p:grpSpPr>
            <p:sp>
              <p:nvSpPr>
                <p:cNvPr id="89" name="Cross 88"/>
                <p:cNvSpPr/>
                <p:nvPr/>
              </p:nvSpPr>
              <p:spPr>
                <a:xfrm>
                  <a:off x="301752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Cross 89"/>
                <p:cNvSpPr/>
                <p:nvPr/>
              </p:nvSpPr>
              <p:spPr>
                <a:xfrm rot="2700000">
                  <a:off x="3154680" y="39319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accent2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" name="Group 87"/>
            <p:cNvGrpSpPr/>
            <p:nvPr/>
          </p:nvGrpSpPr>
          <p:grpSpPr>
            <a:xfrm>
              <a:off x="274320" y="2743200"/>
              <a:ext cx="4754880" cy="137160"/>
              <a:chOff x="274320" y="457200"/>
              <a:chExt cx="4754880" cy="137160"/>
            </a:xfrm>
          </p:grpSpPr>
          <p:sp>
            <p:nvSpPr>
              <p:cNvPr id="85" name="Rectangle 6"/>
              <p:cNvSpPr/>
              <p:nvPr/>
            </p:nvSpPr>
            <p:spPr>
              <a:xfrm>
                <a:off x="274320" y="457200"/>
                <a:ext cx="475488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57200" y="516636"/>
                <a:ext cx="82296" cy="18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274320" y="2743200"/>
              <a:ext cx="4754880" cy="13716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Child Content</a:t>
              </a:r>
            </a:p>
          </p:txBody>
        </p:sp>
      </p:grpSp>
      <p:grpSp>
        <p:nvGrpSpPr>
          <p:cNvPr id="81" name="Group 67"/>
          <p:cNvGrpSpPr/>
          <p:nvPr/>
        </p:nvGrpSpPr>
        <p:grpSpPr>
          <a:xfrm>
            <a:off x="320040" y="5120640"/>
            <a:ext cx="4754880" cy="320040"/>
            <a:chOff x="344805" y="2506980"/>
            <a:chExt cx="4754880" cy="320040"/>
          </a:xfrm>
        </p:grpSpPr>
        <p:grpSp>
          <p:nvGrpSpPr>
            <p:cNvPr id="82" name="Group 84"/>
            <p:cNvGrpSpPr/>
            <p:nvPr/>
          </p:nvGrpSpPr>
          <p:grpSpPr>
            <a:xfrm>
              <a:off x="344805" y="2506980"/>
              <a:ext cx="4754880" cy="320040"/>
              <a:chOff x="426720" y="1889760"/>
              <a:chExt cx="4754880" cy="320040"/>
            </a:xfrm>
          </p:grpSpPr>
          <p:grpSp>
            <p:nvGrpSpPr>
              <p:cNvPr id="88" name="Group 16"/>
              <p:cNvGrpSpPr/>
              <p:nvPr/>
            </p:nvGrpSpPr>
            <p:grpSpPr>
              <a:xfrm>
                <a:off x="426720" y="1889760"/>
                <a:ext cx="4754880" cy="320040"/>
                <a:chOff x="274320" y="274320"/>
                <a:chExt cx="4754880" cy="32004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274320"/>
                  <a:ext cx="4754880" cy="32004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8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t" anchorCtr="0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576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ADD </a:t>
                  </a:r>
                  <a:r>
                    <a:rPr lang="en-US" sz="600" b="1" dirty="0" smtClean="0">
                      <a:solidFill>
                        <a:srgbClr val="E46C0A"/>
                      </a:solidFill>
                      <a:latin typeface="Arial" pitchFamily="34" charset="0"/>
                      <a:cs typeface="Arial" pitchFamily="34" charset="0"/>
                    </a:rPr>
                    <a:t>WORK STRUCTURE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74320" y="36576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74320" y="365760"/>
                  <a:ext cx="475488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7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[create link!]</a:t>
                  </a:r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4861560" y="1981200"/>
                <a:ext cx="27432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Cross 82"/>
            <p:cNvSpPr/>
            <p:nvPr/>
          </p:nvSpPr>
          <p:spPr>
            <a:xfrm>
              <a:off x="436245" y="2575560"/>
              <a:ext cx="182880" cy="182880"/>
            </a:xfrm>
            <a:prstGeom prst="plus">
              <a:avLst>
                <a:gd name="adj" fmla="val 33509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lIns="182880" tIns="182880" rIns="182880" bIns="182880" rtlCol="0" anchor="t" anchorCtr="0">
        <a:spAutoFit/>
      </a:bodyPr>
      <a:lstStyle>
        <a:defPPr algn="just">
          <a:defRPr sz="1000" dirty="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solidFill>
          <a:schemeClr val="bg1">
            <a:lumMod val="85000"/>
          </a:schemeClr>
        </a:solidFill>
        <a:ln w="19050"/>
      </a:spPr>
      <a:bodyPr>
        <a:spAutoFit/>
      </a:bodyPr>
      <a:lstStyle>
        <a:defPPr algn="ctr">
          <a:defRPr sz="1200" b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19482</TotalTime>
  <Words>6784</Words>
  <Application>Microsoft Office PowerPoint</Application>
  <PresentationFormat>On-screen Show (4:3)</PresentationFormat>
  <Paragraphs>1600</Paragraphs>
  <Slides>69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Slide 1</vt:lpstr>
      <vt:lpstr>Adding content to a manifestation sometimes requires creating a new work and this sometimes involves adding &amp; editing work structure &amp; work-work relationships.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stharris</dc:creator>
  <cp:lastModifiedBy>stharris</cp:lastModifiedBy>
  <cp:revision>1630</cp:revision>
  <cp:lastPrinted>2010-04-23T20:57:38Z</cp:lastPrinted>
  <dcterms:created xsi:type="dcterms:W3CDTF">2010-04-23T23:04:50Z</dcterms:created>
  <dcterms:modified xsi:type="dcterms:W3CDTF">2010-12-13T19:40:01Z</dcterms:modified>
</cp:coreProperties>
</file>