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887" r:id="rId2"/>
    <p:sldId id="1241" r:id="rId3"/>
    <p:sldId id="2069" r:id="rId4"/>
    <p:sldId id="2052" r:id="rId5"/>
    <p:sldId id="2067" r:id="rId6"/>
    <p:sldId id="2050" r:id="rId7"/>
    <p:sldId id="2137" r:id="rId8"/>
    <p:sldId id="2074" r:id="rId9"/>
    <p:sldId id="2065" r:id="rId10"/>
    <p:sldId id="2066" r:id="rId11"/>
    <p:sldId id="2092" r:id="rId12"/>
    <p:sldId id="2116" r:id="rId13"/>
    <p:sldId id="2113" r:id="rId14"/>
    <p:sldId id="2123" r:id="rId15"/>
    <p:sldId id="2117" r:id="rId16"/>
    <p:sldId id="2057" r:id="rId17"/>
    <p:sldId id="2058" r:id="rId18"/>
    <p:sldId id="2093" r:id="rId19"/>
    <p:sldId id="2140" r:id="rId20"/>
    <p:sldId id="2118" r:id="rId21"/>
    <p:sldId id="2120" r:id="rId22"/>
    <p:sldId id="2128" r:id="rId23"/>
    <p:sldId id="2141" r:id="rId24"/>
    <p:sldId id="2124" r:id="rId25"/>
    <p:sldId id="2077" r:id="rId26"/>
    <p:sldId id="2138" r:id="rId27"/>
    <p:sldId id="2139" r:id="rId28"/>
    <p:sldId id="2082" r:id="rId29"/>
    <p:sldId id="2125" r:id="rId30"/>
    <p:sldId id="2142" r:id="rId31"/>
    <p:sldId id="2087" r:id="rId32"/>
    <p:sldId id="2086" r:id="rId33"/>
    <p:sldId id="2088" r:id="rId34"/>
    <p:sldId id="2089" r:id="rId35"/>
    <p:sldId id="2084" r:id="rId36"/>
    <p:sldId id="2143" r:id="rId37"/>
    <p:sldId id="2108" r:id="rId38"/>
    <p:sldId id="2109" r:id="rId39"/>
    <p:sldId id="2110" r:id="rId40"/>
    <p:sldId id="2111" r:id="rId41"/>
    <p:sldId id="2129" r:id="rId42"/>
    <p:sldId id="2106" r:id="rId43"/>
    <p:sldId id="2134" r:id="rId44"/>
    <p:sldId id="2133" r:id="rId45"/>
    <p:sldId id="2130" r:id="rId46"/>
    <p:sldId id="2112" r:id="rId47"/>
    <p:sldId id="2132" r:id="rId48"/>
    <p:sldId id="2131" r:id="rId49"/>
    <p:sldId id="2107" r:id="rId50"/>
    <p:sldId id="2051" r:id="rId51"/>
    <p:sldId id="1165" r:id="rId52"/>
    <p:sldId id="869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F0B6"/>
    <a:srgbClr val="003CB4"/>
    <a:srgbClr val="FFFFFF"/>
    <a:srgbClr val="404040"/>
    <a:srgbClr val="000000"/>
    <a:srgbClr val="0043C8"/>
    <a:srgbClr val="0043FF"/>
    <a:srgbClr val="F1F397"/>
    <a:srgbClr val="E1E1D1"/>
    <a:srgbClr val="EEE1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5" autoAdjust="0"/>
    <p:restoredTop sz="95066" autoAdjust="0"/>
  </p:normalViewPr>
  <p:slideViewPr>
    <p:cSldViewPr snapToGrid="0">
      <p:cViewPr>
        <p:scale>
          <a:sx n="100" d="100"/>
          <a:sy n="100" d="100"/>
        </p:scale>
        <p:origin x="-148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5BDF66-5432-4162-AC20-4B605802222E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B0E7DA-E359-4709-9FC6-C34649537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270"/>
            <a:ext cx="7772400" cy="914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E264-378D-47D7-8E04-AF18C04A24B1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CE86-DCCC-4A1F-A18D-6B714CD91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D39A-6FDA-4662-B842-CB74CD27BCA8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BA28-C4AA-46C9-9E0A-1015A9C0C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BBEE-0A20-410F-8703-82CBC2D3D0CA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73E0-0C72-4D41-8D5F-AA703E0A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2438400"/>
            <a:ext cx="77724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3657600"/>
          </a:xfrm>
        </p:spPr>
        <p:txBody>
          <a:bodyPr anchor="t"/>
          <a:lstStyle>
            <a:lvl1pPr algn="l">
              <a:defRPr sz="14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87356"/>
            <a:ext cx="7772400" cy="914400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247650"/>
            <a:ext cx="5486400" cy="6400800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228600"/>
            <a:ext cx="2743200" cy="6400800"/>
          </a:xfrm>
        </p:spPr>
        <p:txBody>
          <a:bodyPr/>
          <a:lstStyle>
            <a:lvl1pPr marL="0" indent="0" algn="just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82880" indent="-457200">
              <a:buFont typeface="Arial" pitchFamily="34" charset="0"/>
              <a:buChar char="•"/>
              <a:defRPr sz="1100"/>
            </a:lvl2pPr>
            <a:lvl3pPr marL="365760">
              <a:buFont typeface="Wingdings" pitchFamily="2" charset="2"/>
              <a:buChar char="Ø"/>
              <a:defRPr sz="900"/>
            </a:lvl3pPr>
            <a:lvl4pPr marL="0" indent="0" algn="l">
              <a:buNone/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 algn="l">
              <a:buNone/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0BB3-AB74-457F-B34C-70EDB3327A55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C2FA-6C45-435C-847D-2AD6DD81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D65E-9A3C-4D27-A5B3-4E867B5E134C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F162-B3D3-4610-99F0-E68A1908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8B50-DD34-47D9-B64B-94805F5E0573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BDE5-6430-41BA-A01A-F088C8A7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7C28-0C54-41E3-AC59-18F80C34A9CD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23171-7AA8-4D89-810D-29D1489CE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C19D25-BBB3-4276-8C8E-9953961CCB43}" type="datetimeFigureOut">
              <a:rPr lang="en-US"/>
              <a:pPr>
                <a:defRPr/>
              </a:pPr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F114A-7A33-472E-99E6-20894756B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15" r:id="rId4"/>
    <p:sldLayoutId id="2147483925" r:id="rId5"/>
    <p:sldLayoutId id="2147483926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 : manifestation info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are two main “information” sections in the form: 1) </a:t>
            </a: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and 2) </a:t>
            </a: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Interaction: Each section/subsection of the form dynamically expands and collapses, “accordion” style, when a section header is clicked</a:t>
            </a: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3" name="Straight Arrow Connector 182"/>
          <p:cNvCxnSpPr>
            <a:stCxn id="32" idx="2"/>
            <a:endCxn id="52" idx="0"/>
          </p:cNvCxnSpPr>
          <p:nvPr/>
        </p:nvCxnSpPr>
        <p:spPr>
          <a:xfrm rot="5400000">
            <a:off x="-320040" y="5212080"/>
            <a:ext cx="23774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2"/>
            <a:endCxn id="28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8" idx="2"/>
            <a:endCxn id="29" idx="0"/>
          </p:cNvCxnSpPr>
          <p:nvPr/>
        </p:nvCxnSpPr>
        <p:spPr>
          <a:xfrm rot="5400000">
            <a:off x="763524" y="21168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nual Input 4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lowchart: Manual Input 4"/>
          <p:cNvSpPr/>
          <p:nvPr/>
        </p:nvSpPr>
        <p:spPr>
          <a:xfrm>
            <a:off x="274320" y="21945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lowchart: Manual Input 4"/>
          <p:cNvSpPr/>
          <p:nvPr/>
        </p:nvSpPr>
        <p:spPr>
          <a:xfrm>
            <a:off x="274320" y="283464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lowchart: Manual Input 4"/>
          <p:cNvSpPr/>
          <p:nvPr/>
        </p:nvSpPr>
        <p:spPr>
          <a:xfrm>
            <a:off x="274320" y="329184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lowchart: Manual Input 4"/>
          <p:cNvSpPr/>
          <p:nvPr/>
        </p:nvSpPr>
        <p:spPr>
          <a:xfrm>
            <a:off x="274320" y="374904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>
            <a:stCxn id="29" idx="2"/>
            <a:endCxn id="30" idx="0"/>
          </p:cNvCxnSpPr>
          <p:nvPr/>
        </p:nvCxnSpPr>
        <p:spPr>
          <a:xfrm rot="5400000">
            <a:off x="672084" y="2665476"/>
            <a:ext cx="39319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31" idx="0"/>
          </p:cNvCxnSpPr>
          <p:nvPr/>
        </p:nvCxnSpPr>
        <p:spPr>
          <a:xfrm rot="5400000">
            <a:off x="763524" y="321411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2"/>
            <a:endCxn id="32" idx="0"/>
          </p:cNvCxnSpPr>
          <p:nvPr/>
        </p:nvCxnSpPr>
        <p:spPr>
          <a:xfrm rot="5400000">
            <a:off x="763524" y="367131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103120" y="1645920"/>
            <a:ext cx="1417320" cy="457200"/>
            <a:chOff x="2588895" y="3657600"/>
            <a:chExt cx="1417320" cy="457200"/>
          </a:xfrm>
        </p:grpSpPr>
        <p:sp>
          <p:nvSpPr>
            <p:cNvPr id="63" name="Rectangle 62"/>
            <p:cNvSpPr/>
            <p:nvPr/>
          </p:nvSpPr>
          <p:spPr>
            <a:xfrm>
              <a:off x="2817495" y="3657600"/>
              <a:ext cx="1188720" cy="457200"/>
            </a:xfrm>
            <a:prstGeom prst="rect">
              <a:avLst/>
            </a:prstGeom>
            <a:solidFill>
              <a:srgbClr val="F0F0B6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“Title &amp; Publication Information”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eft Arrow 63"/>
            <p:cNvSpPr/>
            <p:nvPr/>
          </p:nvSpPr>
          <p:spPr>
            <a:xfrm>
              <a:off x="2588895" y="3749040"/>
              <a:ext cx="274320" cy="274320"/>
            </a:xfrm>
            <a:prstGeom prst="leftArrow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103120" y="3200400"/>
            <a:ext cx="1417320" cy="457200"/>
            <a:chOff x="2588895" y="3657600"/>
            <a:chExt cx="1417320" cy="457200"/>
          </a:xfrm>
        </p:grpSpPr>
        <p:sp>
          <p:nvSpPr>
            <p:cNvPr id="66" name="Rectangle 65"/>
            <p:cNvSpPr/>
            <p:nvPr/>
          </p:nvSpPr>
          <p:spPr>
            <a:xfrm>
              <a:off x="2817495" y="3657600"/>
              <a:ext cx="1188720" cy="457200"/>
            </a:xfrm>
            <a:prstGeom prst="rect">
              <a:avLst/>
            </a:prstGeom>
            <a:solidFill>
              <a:srgbClr val="F0F0B6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“Description”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eft Arrow 66"/>
            <p:cNvSpPr/>
            <p:nvPr/>
          </p:nvSpPr>
          <p:spPr>
            <a:xfrm>
              <a:off x="2588895" y="3749040"/>
              <a:ext cx="274320" cy="274320"/>
            </a:xfrm>
            <a:prstGeom prst="leftArrow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contribution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content (/expressed works)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Note: SEARCH for an “expressed work” begins with SEARCH for a work; work-expressions are retrieved with the SELECTION of a particular work.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Typically, the work already exists but the expression does not; so a cataloger will generally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 SELECT a work from search results and then ii) CREATE expression from it.  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expressed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expressed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content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CREATE manifestation : Adding contributions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Flowcharts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a contribution : Overview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 contribution (/linking a contributor)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 contributor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Entering contributor information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contribution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18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: contribution</a:t>
            </a:r>
          </a:p>
        </p:txBody>
      </p:sp>
      <p:cxnSp>
        <p:nvCxnSpPr>
          <p:cNvPr id="27" name="Straight Arrow Connector 26"/>
          <p:cNvCxnSpPr>
            <a:stCxn id="20" idx="2"/>
            <a:endCxn id="52" idx="0"/>
          </p:cNvCxnSpPr>
          <p:nvPr/>
        </p:nvCxnSpPr>
        <p:spPr>
          <a:xfrm rot="5400000">
            <a:off x="-1097280" y="4434840"/>
            <a:ext cx="39319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CONTRIBUTOR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lowchart: Manual Input 4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ROLE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Manual Input 4"/>
          <p:cNvSpPr/>
          <p:nvPr/>
        </p:nvSpPr>
        <p:spPr>
          <a:xfrm>
            <a:off x="274320" y="21945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LINK contributor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Arrow Connector 38"/>
          <p:cNvCxnSpPr>
            <a:stCxn id="18" idx="2"/>
            <a:endCxn id="19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2"/>
            <a:endCxn id="20" idx="0"/>
          </p:cNvCxnSpPr>
          <p:nvPr/>
        </p:nvCxnSpPr>
        <p:spPr>
          <a:xfrm rot="5400000">
            <a:off x="763524" y="21168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7498080" y="914400"/>
            <a:ext cx="1371600" cy="2286000"/>
            <a:chOff x="4389120" y="914400"/>
            <a:chExt cx="1371600" cy="2286000"/>
          </a:xfrm>
        </p:grpSpPr>
        <p:sp>
          <p:nvSpPr>
            <p:cNvPr id="56" name="Rectangle 55"/>
            <p:cNvSpPr/>
            <p:nvPr/>
          </p:nvSpPr>
          <p:spPr>
            <a:xfrm>
              <a:off x="4389120" y="914400"/>
              <a:ext cx="1371600" cy="22860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CREATE contribution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4480560" y="1280160"/>
              <a:ext cx="1188720" cy="1828800"/>
              <a:chOff x="4572000" y="914400"/>
              <a:chExt cx="1188720" cy="18288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120640" y="91440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20640" y="26517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Arrow Connector 58"/>
              <p:cNvCxnSpPr>
                <a:stCxn id="57" idx="4"/>
                <a:endCxn id="62" idx="0"/>
              </p:cNvCxnSpPr>
              <p:nvPr/>
            </p:nvCxnSpPr>
            <p:spPr>
              <a:xfrm rot="5400000">
                <a:off x="5061204" y="11109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66" idx="2"/>
                <a:endCxn id="58" idx="0"/>
              </p:cNvCxnSpPr>
              <p:nvPr/>
            </p:nvCxnSpPr>
            <p:spPr>
              <a:xfrm rot="5400000">
                <a:off x="5029200" y="25146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lowchart: Manual Input 4"/>
              <p:cNvSpPr/>
              <p:nvPr/>
            </p:nvSpPr>
            <p:spPr>
              <a:xfrm>
                <a:off x="45720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CONTRIBUTOR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Flowchart: Manual Input 4"/>
              <p:cNvSpPr/>
              <p:nvPr/>
            </p:nvSpPr>
            <p:spPr>
              <a:xfrm>
                <a:off x="45720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ROLE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Flowchart: Manual Input 4"/>
              <p:cNvSpPr/>
              <p:nvPr/>
            </p:nvSpPr>
            <p:spPr>
              <a:xfrm>
                <a:off x="4572000" y="21031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LINK contributor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7" name="Straight Arrow Connector 66"/>
              <p:cNvCxnSpPr>
                <a:stCxn id="62" idx="2"/>
                <a:endCxn id="65" idx="0"/>
              </p:cNvCxnSpPr>
              <p:nvPr/>
            </p:nvCxnSpPr>
            <p:spPr>
              <a:xfrm rot="5400000">
                <a:off x="50612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65" idx="2"/>
                <a:endCxn id="66" idx="0"/>
              </p:cNvCxnSpPr>
              <p:nvPr/>
            </p:nvCxnSpPr>
            <p:spPr>
              <a:xfrm rot="5400000">
                <a:off x="5061204" y="20253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: contributor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Selecting contributor TYPE determines the particular form fields that need to be completed; sections are the same for each contributor TYPE</a:t>
            </a:r>
          </a:p>
        </p:txBody>
      </p:sp>
      <p:sp>
        <p:nvSpPr>
          <p:cNvPr id="34" name="Flowchart: Predefined Process 33"/>
          <p:cNvSpPr/>
          <p:nvPr/>
        </p:nvSpPr>
        <p:spPr>
          <a:xfrm>
            <a:off x="274320" y="21945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contributor info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Manual Input 3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contributor TYPE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CREATE contributor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owchart: Manual Input 5"/>
          <p:cNvSpPr/>
          <p:nvPr/>
        </p:nvSpPr>
        <p:spPr>
          <a:xfrm>
            <a:off x="274320" y="26517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DONE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>
            <a:stCxn id="49" idx="2"/>
            <a:endCxn id="48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8" idx="2"/>
            <a:endCxn id="34" idx="0"/>
          </p:cNvCxnSpPr>
          <p:nvPr/>
        </p:nvCxnSpPr>
        <p:spPr>
          <a:xfrm rot="5400000">
            <a:off x="777240" y="21031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4" idx="2"/>
            <a:endCxn id="50" idx="0"/>
          </p:cNvCxnSpPr>
          <p:nvPr/>
        </p:nvCxnSpPr>
        <p:spPr>
          <a:xfrm rot="5400000">
            <a:off x="763524" y="25740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50" idx="2"/>
            <a:endCxn id="52" idx="0"/>
          </p:cNvCxnSpPr>
          <p:nvPr/>
        </p:nvCxnSpPr>
        <p:spPr>
          <a:xfrm rot="5400000">
            <a:off x="-868680" y="4663440"/>
            <a:ext cx="34747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7498080" y="914400"/>
            <a:ext cx="1371600" cy="2743200"/>
            <a:chOff x="6400800" y="914400"/>
            <a:chExt cx="1371600" cy="2743200"/>
          </a:xfrm>
        </p:grpSpPr>
        <p:sp>
          <p:nvSpPr>
            <p:cNvPr id="209" name="Rectangle 208"/>
            <p:cNvSpPr/>
            <p:nvPr/>
          </p:nvSpPr>
          <p:spPr>
            <a:xfrm>
              <a:off x="6400800" y="914400"/>
              <a:ext cx="1371600" cy="27432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CREATE contributor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6492240" y="1188720"/>
              <a:ext cx="1188720" cy="2377440"/>
              <a:chOff x="5486400" y="822960"/>
              <a:chExt cx="1188720" cy="2377440"/>
            </a:xfrm>
          </p:grpSpPr>
          <p:sp>
            <p:nvSpPr>
              <p:cNvPr id="210" name="Oval 209"/>
              <p:cNvSpPr/>
              <p:nvPr/>
            </p:nvSpPr>
            <p:spPr>
              <a:xfrm>
                <a:off x="6035040" y="82296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6035040" y="31089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2" name="Straight Arrow Connector 211"/>
              <p:cNvCxnSpPr>
                <a:stCxn id="210" idx="4"/>
                <a:endCxn id="215" idx="0"/>
              </p:cNvCxnSpPr>
              <p:nvPr/>
            </p:nvCxnSpPr>
            <p:spPr>
              <a:xfrm rot="5400000">
                <a:off x="5929884" y="1065276"/>
                <a:ext cx="30175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Flowchart: Predefined Process 212"/>
              <p:cNvSpPr/>
              <p:nvPr/>
            </p:nvSpPr>
            <p:spPr>
              <a:xfrm>
                <a:off x="5486400" y="2103120"/>
                <a:ext cx="1188720" cy="274320"/>
              </a:xfrm>
              <a:prstGeom prst="flowChartPredefinedProcess">
                <a:avLst/>
              </a:prstGeom>
              <a:solidFill>
                <a:schemeClr val="bg2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ENTER</a:t>
                </a:r>
                <a:b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contributor info</a:t>
                </a:r>
                <a:endParaRPr lang="en-US" sz="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Flowchart: Manual Input 3"/>
              <p:cNvSpPr/>
              <p:nvPr/>
            </p:nvSpPr>
            <p:spPr>
              <a:xfrm>
                <a:off x="54864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contributor TYPE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Flowchart: Manual Input 4"/>
              <p:cNvSpPr/>
              <p:nvPr/>
            </p:nvSpPr>
            <p:spPr>
              <a:xfrm>
                <a:off x="54864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Click CREATE CONTRIB.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Flowchart: Manual Input 5"/>
              <p:cNvSpPr/>
              <p:nvPr/>
            </p:nvSpPr>
            <p:spPr>
              <a:xfrm>
                <a:off x="5486400" y="25603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4.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Click DONE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17" name="Straight Arrow Connector 216"/>
              <p:cNvCxnSpPr>
                <a:stCxn id="215" idx="2"/>
                <a:endCxn id="214" idx="0"/>
              </p:cNvCxnSpPr>
              <p:nvPr/>
            </p:nvCxnSpPr>
            <p:spPr>
              <a:xfrm rot="5400000">
                <a:off x="59756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14" idx="2"/>
                <a:endCxn id="213" idx="0"/>
              </p:cNvCxnSpPr>
              <p:nvPr/>
            </p:nvCxnSpPr>
            <p:spPr>
              <a:xfrm rot="5400000">
                <a:off x="5989320" y="2011680"/>
                <a:ext cx="18288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>
                <a:stCxn id="213" idx="2"/>
                <a:endCxn id="216" idx="0"/>
              </p:cNvCxnSpPr>
              <p:nvPr/>
            </p:nvCxnSpPr>
            <p:spPr>
              <a:xfrm rot="5400000">
                <a:off x="5975604" y="24825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>
                <a:stCxn id="216" idx="2"/>
                <a:endCxn id="211" idx="0"/>
              </p:cNvCxnSpPr>
              <p:nvPr/>
            </p:nvCxnSpPr>
            <p:spPr>
              <a:xfrm rot="5400000">
                <a:off x="5943600" y="29718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4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 : contributor information</a:t>
            </a: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097280" y="4434840"/>
            <a:ext cx="39319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  <a:endCxn id="25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2"/>
            <a:endCxn id="26" idx="0"/>
          </p:cNvCxnSpPr>
          <p:nvPr/>
        </p:nvCxnSpPr>
        <p:spPr>
          <a:xfrm rot="5400000">
            <a:off x="763524" y="21168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Manual Input 23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Description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lowchart: Manual Input 24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 Info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Manual Input 25"/>
          <p:cNvSpPr/>
          <p:nvPr/>
        </p:nvSpPr>
        <p:spPr>
          <a:xfrm>
            <a:off x="274320" y="21945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98080" y="914400"/>
            <a:ext cx="1371600" cy="2286000"/>
            <a:chOff x="4389120" y="914400"/>
            <a:chExt cx="1371600" cy="2286000"/>
          </a:xfrm>
        </p:grpSpPr>
        <p:sp>
          <p:nvSpPr>
            <p:cNvPr id="13" name="Rectangle 12"/>
            <p:cNvSpPr/>
            <p:nvPr/>
          </p:nvSpPr>
          <p:spPr>
            <a:xfrm>
              <a:off x="4389120" y="914400"/>
              <a:ext cx="1371600" cy="22860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ENTER : contributor info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69"/>
            <p:cNvGrpSpPr/>
            <p:nvPr/>
          </p:nvGrpSpPr>
          <p:grpSpPr>
            <a:xfrm>
              <a:off x="4480560" y="1280160"/>
              <a:ext cx="1188720" cy="1828800"/>
              <a:chOff x="4572000" y="914400"/>
              <a:chExt cx="1188720" cy="18288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120640" y="91440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120640" y="26517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>
                <a:stCxn id="15" idx="4"/>
                <a:endCxn id="19" idx="0"/>
              </p:cNvCxnSpPr>
              <p:nvPr/>
            </p:nvCxnSpPr>
            <p:spPr>
              <a:xfrm rot="5400000">
                <a:off x="5061204" y="11109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21" idx="2"/>
                <a:endCxn id="16" idx="0"/>
              </p:cNvCxnSpPr>
              <p:nvPr/>
            </p:nvCxnSpPr>
            <p:spPr>
              <a:xfrm rot="5400000">
                <a:off x="5029200" y="25146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lowchart: Manual Input 4"/>
              <p:cNvSpPr/>
              <p:nvPr/>
            </p:nvSpPr>
            <p:spPr>
              <a:xfrm>
                <a:off x="45720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Name &amp; Description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Flowchart: Manual Input 4"/>
              <p:cNvSpPr/>
              <p:nvPr/>
            </p:nvSpPr>
            <p:spPr>
              <a:xfrm>
                <a:off x="45720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Dates &amp; Origin Info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Flowchart: Manual Input 4"/>
              <p:cNvSpPr/>
              <p:nvPr/>
            </p:nvSpPr>
            <p:spPr>
              <a:xfrm>
                <a:off x="4572000" y="21031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Notes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Arrow Connector 21"/>
              <p:cNvCxnSpPr>
                <a:stCxn id="19" idx="2"/>
                <a:endCxn id="20" idx="0"/>
              </p:cNvCxnSpPr>
              <p:nvPr/>
            </p:nvCxnSpPr>
            <p:spPr>
              <a:xfrm rot="5400000">
                <a:off x="50612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20" idx="2"/>
                <a:endCxn id="21" idx="0"/>
              </p:cNvCxnSpPr>
              <p:nvPr/>
            </p:nvCxnSpPr>
            <p:spPr>
              <a:xfrm rot="5400000">
                <a:off x="5061204" y="20253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Some high-level overviews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Flowcharts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 manifestation : Overview with a sketch of all the main cases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Searching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entities (/creating links)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entities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: contributor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Selecting contributor TYPE determines the particular form fields that need to be completed; sections are the same for each contributor TYPE</a:t>
            </a:r>
          </a:p>
        </p:txBody>
      </p:sp>
      <p:sp>
        <p:nvSpPr>
          <p:cNvPr id="34" name="Flowchart: Predefined Process 33"/>
          <p:cNvSpPr/>
          <p:nvPr/>
        </p:nvSpPr>
        <p:spPr>
          <a:xfrm>
            <a:off x="274320" y="21945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contributor info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Manual Input 3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contributor TYPE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CREATE contributor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owchart: Manual Input 5"/>
          <p:cNvSpPr/>
          <p:nvPr/>
        </p:nvSpPr>
        <p:spPr>
          <a:xfrm>
            <a:off x="274320" y="26517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DONE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>
            <a:stCxn id="49" idx="2"/>
            <a:endCxn id="48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8" idx="2"/>
            <a:endCxn id="34" idx="0"/>
          </p:cNvCxnSpPr>
          <p:nvPr/>
        </p:nvCxnSpPr>
        <p:spPr>
          <a:xfrm rot="5400000">
            <a:off x="777240" y="21031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4" idx="2"/>
            <a:endCxn id="50" idx="0"/>
          </p:cNvCxnSpPr>
          <p:nvPr/>
        </p:nvCxnSpPr>
        <p:spPr>
          <a:xfrm rot="5400000">
            <a:off x="763524" y="25740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50" idx="2"/>
            <a:endCxn id="52" idx="0"/>
          </p:cNvCxnSpPr>
          <p:nvPr/>
        </p:nvCxnSpPr>
        <p:spPr>
          <a:xfrm rot="5400000">
            <a:off x="-868680" y="4663440"/>
            <a:ext cx="34747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23"/>
          <p:cNvGrpSpPr/>
          <p:nvPr/>
        </p:nvGrpSpPr>
        <p:grpSpPr>
          <a:xfrm>
            <a:off x="2103120" y="2103120"/>
            <a:ext cx="1371600" cy="2377440"/>
            <a:chOff x="2103120" y="1188720"/>
            <a:chExt cx="1371600" cy="2377440"/>
          </a:xfrm>
        </p:grpSpPr>
        <p:grpSp>
          <p:nvGrpSpPr>
            <p:cNvPr id="3" name="Group 201"/>
            <p:cNvGrpSpPr/>
            <p:nvPr/>
          </p:nvGrpSpPr>
          <p:grpSpPr>
            <a:xfrm>
              <a:off x="2194560" y="1463040"/>
              <a:ext cx="1188720" cy="2011680"/>
              <a:chOff x="1828800" y="1463040"/>
              <a:chExt cx="1188720" cy="2011680"/>
            </a:xfrm>
          </p:grpSpPr>
          <p:sp>
            <p:nvSpPr>
              <p:cNvPr id="42" name="Flowchart: Manual Input 41"/>
              <p:cNvSpPr/>
              <p:nvPr/>
            </p:nvSpPr>
            <p:spPr>
              <a:xfrm>
                <a:off x="1828800" y="182880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Name &amp; Description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Flowchart: Manual Input 42"/>
              <p:cNvSpPr/>
              <p:nvPr/>
            </p:nvSpPr>
            <p:spPr>
              <a:xfrm>
                <a:off x="1828800" y="228600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Dates &amp; Origin Info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Flowchart: Manual Input 45"/>
              <p:cNvSpPr/>
              <p:nvPr/>
            </p:nvSpPr>
            <p:spPr>
              <a:xfrm>
                <a:off x="1828800" y="274320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Notes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377440" y="146304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2377440" y="338328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8" name="Straight Arrow Connector 187"/>
              <p:cNvCxnSpPr>
                <a:stCxn id="186" idx="4"/>
                <a:endCxn id="42" idx="0"/>
              </p:cNvCxnSpPr>
              <p:nvPr/>
            </p:nvCxnSpPr>
            <p:spPr>
              <a:xfrm rot="5400000">
                <a:off x="2272284" y="1705356"/>
                <a:ext cx="30175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>
                <a:stCxn id="42" idx="2"/>
                <a:endCxn id="43" idx="0"/>
              </p:cNvCxnSpPr>
              <p:nvPr/>
            </p:nvCxnSpPr>
            <p:spPr>
              <a:xfrm rot="5400000">
                <a:off x="2318004" y="220827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stCxn id="43" idx="2"/>
                <a:endCxn id="46" idx="0"/>
              </p:cNvCxnSpPr>
              <p:nvPr/>
            </p:nvCxnSpPr>
            <p:spPr>
              <a:xfrm rot="5400000">
                <a:off x="2318004" y="266547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Arrow Connector 198"/>
              <p:cNvCxnSpPr>
                <a:stCxn id="46" idx="2"/>
                <a:endCxn id="187" idx="0"/>
              </p:cNvCxnSpPr>
              <p:nvPr/>
            </p:nvCxnSpPr>
            <p:spPr>
              <a:xfrm rot="5400000">
                <a:off x="2240280" y="3200400"/>
                <a:ext cx="36576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" name="Rectangle 202"/>
            <p:cNvSpPr/>
            <p:nvPr/>
          </p:nvSpPr>
          <p:spPr>
            <a:xfrm>
              <a:off x="2103120" y="1188720"/>
              <a:ext cx="1371600" cy="237744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ENTER contributor info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22"/>
          <p:cNvGrpSpPr/>
          <p:nvPr/>
        </p:nvGrpSpPr>
        <p:grpSpPr>
          <a:xfrm>
            <a:off x="7498080" y="914400"/>
            <a:ext cx="1371600" cy="2743200"/>
            <a:chOff x="6400800" y="914400"/>
            <a:chExt cx="1371600" cy="2743200"/>
          </a:xfrm>
        </p:grpSpPr>
        <p:sp>
          <p:nvSpPr>
            <p:cNvPr id="209" name="Rectangle 208"/>
            <p:cNvSpPr/>
            <p:nvPr/>
          </p:nvSpPr>
          <p:spPr>
            <a:xfrm>
              <a:off x="6400800" y="914400"/>
              <a:ext cx="1371600" cy="27432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CREATE contributor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21"/>
            <p:cNvGrpSpPr/>
            <p:nvPr/>
          </p:nvGrpSpPr>
          <p:grpSpPr>
            <a:xfrm>
              <a:off x="6492240" y="1188720"/>
              <a:ext cx="1188720" cy="2377440"/>
              <a:chOff x="5486400" y="822960"/>
              <a:chExt cx="1188720" cy="2377440"/>
            </a:xfrm>
          </p:grpSpPr>
          <p:sp>
            <p:nvSpPr>
              <p:cNvPr id="210" name="Oval 209"/>
              <p:cNvSpPr/>
              <p:nvPr/>
            </p:nvSpPr>
            <p:spPr>
              <a:xfrm>
                <a:off x="6035040" y="82296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6035040" y="31089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2" name="Straight Arrow Connector 211"/>
              <p:cNvCxnSpPr>
                <a:stCxn id="210" idx="4"/>
                <a:endCxn id="215" idx="0"/>
              </p:cNvCxnSpPr>
              <p:nvPr/>
            </p:nvCxnSpPr>
            <p:spPr>
              <a:xfrm rot="5400000">
                <a:off x="5929884" y="1065276"/>
                <a:ext cx="30175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Flowchart: Predefined Process 212"/>
              <p:cNvSpPr/>
              <p:nvPr/>
            </p:nvSpPr>
            <p:spPr>
              <a:xfrm>
                <a:off x="5486400" y="2103120"/>
                <a:ext cx="1188720" cy="274320"/>
              </a:xfrm>
              <a:prstGeom prst="flowChartPredefinedProcess">
                <a:avLst/>
              </a:prstGeom>
              <a:solidFill>
                <a:schemeClr val="bg2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ENTER</a:t>
                </a:r>
                <a:b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contributor info</a:t>
                </a:r>
                <a:endParaRPr lang="en-US" sz="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Flowchart: Manual Input 3"/>
              <p:cNvSpPr/>
              <p:nvPr/>
            </p:nvSpPr>
            <p:spPr>
              <a:xfrm>
                <a:off x="54864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contributor TYPE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Flowchart: Manual Input 4"/>
              <p:cNvSpPr/>
              <p:nvPr/>
            </p:nvSpPr>
            <p:spPr>
              <a:xfrm>
                <a:off x="54864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Click CREATE CONTRIB.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Flowchart: Manual Input 5"/>
              <p:cNvSpPr/>
              <p:nvPr/>
            </p:nvSpPr>
            <p:spPr>
              <a:xfrm>
                <a:off x="5486400" y="25603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4.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Click DONE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17" name="Straight Arrow Connector 216"/>
              <p:cNvCxnSpPr>
                <a:stCxn id="215" idx="2"/>
                <a:endCxn id="214" idx="0"/>
              </p:cNvCxnSpPr>
              <p:nvPr/>
            </p:nvCxnSpPr>
            <p:spPr>
              <a:xfrm rot="5400000">
                <a:off x="59756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14" idx="2"/>
                <a:endCxn id="213" idx="0"/>
              </p:cNvCxnSpPr>
              <p:nvPr/>
            </p:nvCxnSpPr>
            <p:spPr>
              <a:xfrm rot="5400000">
                <a:off x="5989320" y="2011680"/>
                <a:ext cx="18288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>
                <a:stCxn id="213" idx="2"/>
                <a:endCxn id="216" idx="0"/>
              </p:cNvCxnSpPr>
              <p:nvPr/>
            </p:nvCxnSpPr>
            <p:spPr>
              <a:xfrm rot="5400000">
                <a:off x="5975604" y="24825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>
                <a:stCxn id="216" idx="2"/>
                <a:endCxn id="211" idx="0"/>
              </p:cNvCxnSpPr>
              <p:nvPr/>
            </p:nvCxnSpPr>
            <p:spPr>
              <a:xfrm rot="5400000">
                <a:off x="5943600" y="29718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contribution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371600" y="2743200"/>
            <a:ext cx="1371600" cy="2286000"/>
            <a:chOff x="4389120" y="914400"/>
            <a:chExt cx="1371600" cy="2286000"/>
          </a:xfrm>
        </p:grpSpPr>
        <p:sp>
          <p:nvSpPr>
            <p:cNvPr id="14" name="Rectangle 13"/>
            <p:cNvSpPr/>
            <p:nvPr/>
          </p:nvSpPr>
          <p:spPr>
            <a:xfrm>
              <a:off x="4389120" y="914400"/>
              <a:ext cx="1371600" cy="22860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CREATE contribution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69"/>
            <p:cNvGrpSpPr/>
            <p:nvPr/>
          </p:nvGrpSpPr>
          <p:grpSpPr>
            <a:xfrm>
              <a:off x="4480560" y="1280160"/>
              <a:ext cx="1188720" cy="1828800"/>
              <a:chOff x="4572000" y="914400"/>
              <a:chExt cx="1188720" cy="18288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120640" y="91440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120640" y="26517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>
                <a:stCxn id="16" idx="4"/>
                <a:endCxn id="20" idx="0"/>
              </p:cNvCxnSpPr>
              <p:nvPr/>
            </p:nvCxnSpPr>
            <p:spPr>
              <a:xfrm rot="5400000">
                <a:off x="5061204" y="11109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22" idx="2"/>
                <a:endCxn id="17" idx="0"/>
              </p:cNvCxnSpPr>
              <p:nvPr/>
            </p:nvCxnSpPr>
            <p:spPr>
              <a:xfrm rot="5400000">
                <a:off x="5029200" y="25146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lowchart: Manual Input 4"/>
              <p:cNvSpPr/>
              <p:nvPr/>
            </p:nvSpPr>
            <p:spPr>
              <a:xfrm>
                <a:off x="45720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CONTRIBUTOR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Flowchart: Manual Input 4"/>
              <p:cNvSpPr/>
              <p:nvPr/>
            </p:nvSpPr>
            <p:spPr>
              <a:xfrm>
                <a:off x="45720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ROLE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Flowchart: Manual Input 4"/>
              <p:cNvSpPr/>
              <p:nvPr/>
            </p:nvSpPr>
            <p:spPr>
              <a:xfrm>
                <a:off x="4572000" y="21031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LINK contributor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4" name="Straight Arrow Connector 23"/>
              <p:cNvCxnSpPr>
                <a:stCxn id="20" idx="2"/>
                <a:endCxn id="21" idx="0"/>
              </p:cNvCxnSpPr>
              <p:nvPr/>
            </p:nvCxnSpPr>
            <p:spPr>
              <a:xfrm rot="5400000">
                <a:off x="50612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21" idx="2"/>
                <a:endCxn id="22" idx="0"/>
              </p:cNvCxnSpPr>
              <p:nvPr/>
            </p:nvCxnSpPr>
            <p:spPr>
              <a:xfrm rot="5400000">
                <a:off x="5061204" y="20253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/>
          <p:cNvGrpSpPr/>
          <p:nvPr/>
        </p:nvGrpSpPr>
        <p:grpSpPr>
          <a:xfrm>
            <a:off x="3474720" y="1280160"/>
            <a:ext cx="1371600" cy="2743200"/>
            <a:chOff x="6400800" y="914400"/>
            <a:chExt cx="1371600" cy="2743200"/>
          </a:xfrm>
        </p:grpSpPr>
        <p:sp>
          <p:nvSpPr>
            <p:cNvPr id="30" name="Rectangle 29"/>
            <p:cNvSpPr/>
            <p:nvPr/>
          </p:nvSpPr>
          <p:spPr>
            <a:xfrm>
              <a:off x="6400800" y="914400"/>
              <a:ext cx="1371600" cy="27432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CREATE contributor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" name="Group 221"/>
            <p:cNvGrpSpPr/>
            <p:nvPr/>
          </p:nvGrpSpPr>
          <p:grpSpPr>
            <a:xfrm>
              <a:off x="6492240" y="1188720"/>
              <a:ext cx="1188720" cy="2377440"/>
              <a:chOff x="5486400" y="822960"/>
              <a:chExt cx="1188720" cy="237744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035040" y="82296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035040" y="31089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3" idx="4"/>
                <a:endCxn id="39" idx="0"/>
              </p:cNvCxnSpPr>
              <p:nvPr/>
            </p:nvCxnSpPr>
            <p:spPr>
              <a:xfrm rot="5400000">
                <a:off x="5929884" y="1065276"/>
                <a:ext cx="30175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Flowchart: Predefined Process 36"/>
              <p:cNvSpPr/>
              <p:nvPr/>
            </p:nvSpPr>
            <p:spPr>
              <a:xfrm>
                <a:off x="5486400" y="2103120"/>
                <a:ext cx="1188720" cy="274320"/>
              </a:xfrm>
              <a:prstGeom prst="flowChartPredefinedProcess">
                <a:avLst/>
              </a:prstGeom>
              <a:solidFill>
                <a:schemeClr val="bg2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ENTER</a:t>
                </a:r>
                <a:b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contributor info</a:t>
                </a:r>
                <a:endParaRPr lang="en-US" sz="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Flowchart: Manual Input 3"/>
              <p:cNvSpPr/>
              <p:nvPr/>
            </p:nvSpPr>
            <p:spPr>
              <a:xfrm>
                <a:off x="54864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Select contributor TYPE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Flowchart: Manual Input 4"/>
              <p:cNvSpPr/>
              <p:nvPr/>
            </p:nvSpPr>
            <p:spPr>
              <a:xfrm>
                <a:off x="54864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Click CREATE CONTRIB.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Flowchart: Manual Input 5"/>
              <p:cNvSpPr/>
              <p:nvPr/>
            </p:nvSpPr>
            <p:spPr>
              <a:xfrm>
                <a:off x="5486400" y="25603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4.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Click DONE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1" name="Straight Arrow Connector 40"/>
              <p:cNvCxnSpPr>
                <a:stCxn id="39" idx="2"/>
                <a:endCxn id="38" idx="0"/>
              </p:cNvCxnSpPr>
              <p:nvPr/>
            </p:nvCxnSpPr>
            <p:spPr>
              <a:xfrm rot="5400000">
                <a:off x="59756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8" idx="2"/>
                <a:endCxn id="37" idx="0"/>
              </p:cNvCxnSpPr>
              <p:nvPr/>
            </p:nvCxnSpPr>
            <p:spPr>
              <a:xfrm rot="5400000">
                <a:off x="5989320" y="2011680"/>
                <a:ext cx="18288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37" idx="2"/>
                <a:endCxn id="40" idx="0"/>
              </p:cNvCxnSpPr>
              <p:nvPr/>
            </p:nvCxnSpPr>
            <p:spPr>
              <a:xfrm rot="5400000">
                <a:off x="5975604" y="24825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0" idx="2"/>
                <a:endCxn id="34" idx="0"/>
              </p:cNvCxnSpPr>
              <p:nvPr/>
            </p:nvCxnSpPr>
            <p:spPr>
              <a:xfrm rot="5400000">
                <a:off x="5943600" y="29718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5212080" y="2468880"/>
            <a:ext cx="1371600" cy="2286000"/>
            <a:chOff x="4389120" y="914400"/>
            <a:chExt cx="1371600" cy="2286000"/>
          </a:xfrm>
        </p:grpSpPr>
        <p:sp>
          <p:nvSpPr>
            <p:cNvPr id="48" name="Rectangle 47"/>
            <p:cNvSpPr/>
            <p:nvPr/>
          </p:nvSpPr>
          <p:spPr>
            <a:xfrm>
              <a:off x="4389120" y="914400"/>
              <a:ext cx="1371600" cy="2286000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ENTER : contributor info</a:t>
              </a:r>
              <a:endPara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69"/>
            <p:cNvGrpSpPr/>
            <p:nvPr/>
          </p:nvGrpSpPr>
          <p:grpSpPr>
            <a:xfrm>
              <a:off x="4480560" y="1280160"/>
              <a:ext cx="1188720" cy="1828800"/>
              <a:chOff x="4572000" y="914400"/>
              <a:chExt cx="1188720" cy="18288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120640" y="914400"/>
                <a:ext cx="91440" cy="914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120640" y="2651760"/>
                <a:ext cx="91440" cy="914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50" idx="4"/>
                <a:endCxn id="56" idx="0"/>
              </p:cNvCxnSpPr>
              <p:nvPr/>
            </p:nvCxnSpPr>
            <p:spPr>
              <a:xfrm rot="5400000">
                <a:off x="5061204" y="11109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8" idx="2"/>
                <a:endCxn id="51" idx="0"/>
              </p:cNvCxnSpPr>
              <p:nvPr/>
            </p:nvCxnSpPr>
            <p:spPr>
              <a:xfrm rot="5400000">
                <a:off x="5029200" y="2514600"/>
                <a:ext cx="27432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Flowchart: Manual Input 4"/>
              <p:cNvSpPr/>
              <p:nvPr/>
            </p:nvSpPr>
            <p:spPr>
              <a:xfrm>
                <a:off x="4572000" y="11887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Name &amp; Description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Flowchart: Manual Input 4"/>
              <p:cNvSpPr/>
              <p:nvPr/>
            </p:nvSpPr>
            <p:spPr>
              <a:xfrm>
                <a:off x="4572000" y="16459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Dates &amp; Origin Info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Flowchart: Manual Input 4"/>
              <p:cNvSpPr/>
              <p:nvPr/>
            </p:nvSpPr>
            <p:spPr>
              <a:xfrm>
                <a:off x="4572000" y="2103120"/>
                <a:ext cx="1188720" cy="274320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b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Notes</a:t>
                </a:r>
                <a:endParaRPr lang="en-US" sz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9" name="Straight Arrow Connector 58"/>
              <p:cNvCxnSpPr>
                <a:stCxn id="56" idx="2"/>
                <a:endCxn id="57" idx="0"/>
              </p:cNvCxnSpPr>
              <p:nvPr/>
            </p:nvCxnSpPr>
            <p:spPr>
              <a:xfrm rot="5400000">
                <a:off x="5061204" y="15681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57" idx="2"/>
                <a:endCxn id="58" idx="0"/>
              </p:cNvCxnSpPr>
              <p:nvPr/>
            </p:nvCxnSpPr>
            <p:spPr>
              <a:xfrm rot="5400000">
                <a:off x="5061204" y="2025396"/>
                <a:ext cx="210312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CREATE manifestation : Adding content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Flowcharts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a content : Overview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Searching for an expressed work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content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an expressed work (?)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Adding content to a manifestation</a:t>
            </a:r>
          </a:p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Note: SEARCH for an expression begins </a:t>
            </a:r>
            <a:r>
              <a:rPr lang="en-US" sz="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withSEARCH</a:t>
            </a: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for a work; work-expressions are retrieved with the SELECTION of a particular work</a:t>
            </a:r>
          </a:p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Typically, the work exists but the expression does not; so: </a:t>
            </a:r>
            <a:r>
              <a:rPr lang="en-US" sz="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 SELECT work and then ii) CREATE expression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expressed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expressed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content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17" idx="0"/>
          </p:cNvCxnSpPr>
          <p:nvPr/>
        </p:nvCxnSpPr>
        <p:spPr>
          <a:xfrm rot="5400000">
            <a:off x="672084" y="1751076"/>
            <a:ext cx="39319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1234440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content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2103120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0" idx="2"/>
            <a:endCxn id="52" idx="0"/>
          </p:cNvCxnSpPr>
          <p:nvPr/>
        </p:nvCxnSpPr>
        <p:spPr>
          <a:xfrm rot="5400000">
            <a:off x="-91440" y="5440680"/>
            <a:ext cx="19202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9" idx="2"/>
            <a:endCxn id="20" idx="3"/>
          </p:cNvCxnSpPr>
          <p:nvPr/>
        </p:nvCxnSpPr>
        <p:spPr>
          <a:xfrm rot="5400000">
            <a:off x="1874520" y="3520440"/>
            <a:ext cx="411480" cy="123444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nual Input 4"/>
          <p:cNvSpPr/>
          <p:nvPr/>
        </p:nvSpPr>
        <p:spPr>
          <a:xfrm>
            <a:off x="274320" y="237744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Explore available expressions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rved Up Arrow 13"/>
          <p:cNvSpPr/>
          <p:nvPr/>
        </p:nvSpPr>
        <p:spPr>
          <a:xfrm rot="16200000">
            <a:off x="1463040" y="2423160"/>
            <a:ext cx="274320" cy="182880"/>
          </a:xfrm>
          <a:prstGeom prst="curvedUpArrow">
            <a:avLst/>
          </a:prstGeom>
          <a:solidFill>
            <a:schemeClr val="bg2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lowchart: Manual Input 4"/>
          <p:cNvSpPr/>
          <p:nvPr/>
        </p:nvSpPr>
        <p:spPr>
          <a:xfrm>
            <a:off x="274320" y="192024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work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lowchart: Manual Input 4"/>
          <p:cNvSpPr/>
          <p:nvPr/>
        </p:nvSpPr>
        <p:spPr>
          <a:xfrm>
            <a:off x="274320" y="36576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Manual Input 4"/>
          <p:cNvSpPr/>
          <p:nvPr/>
        </p:nvSpPr>
        <p:spPr>
          <a:xfrm>
            <a:off x="274320" y="420624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LINK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owchart: Decision 20"/>
          <p:cNvSpPr/>
          <p:nvPr/>
        </p:nvSpPr>
        <p:spPr>
          <a:xfrm>
            <a:off x="274320" y="2926080"/>
            <a:ext cx="1188720" cy="45720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Found?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owchart: Predefined Process 23"/>
          <p:cNvSpPr/>
          <p:nvPr/>
        </p:nvSpPr>
        <p:spPr>
          <a:xfrm>
            <a:off x="2103120" y="30175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expression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24" idx="2"/>
            <a:endCxn id="29" idx="0"/>
          </p:cNvCxnSpPr>
          <p:nvPr/>
        </p:nvCxnSpPr>
        <p:spPr>
          <a:xfrm rot="5400000">
            <a:off x="2542032" y="3447288"/>
            <a:ext cx="310896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2"/>
            <a:endCxn id="19" idx="0"/>
          </p:cNvCxnSpPr>
          <p:nvPr/>
        </p:nvCxnSpPr>
        <p:spPr>
          <a:xfrm rot="5400000">
            <a:off x="717804" y="353415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2"/>
            <a:endCxn id="21" idx="0"/>
          </p:cNvCxnSpPr>
          <p:nvPr/>
        </p:nvCxnSpPr>
        <p:spPr>
          <a:xfrm rot="5400000">
            <a:off x="731520" y="278892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2"/>
            <a:endCxn id="13" idx="0"/>
          </p:cNvCxnSpPr>
          <p:nvPr/>
        </p:nvCxnSpPr>
        <p:spPr>
          <a:xfrm rot="5400000">
            <a:off x="763524" y="229971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1463040" y="3154680"/>
            <a:ext cx="6400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1" idx="2"/>
            <a:endCxn id="24" idx="0"/>
          </p:cNvCxnSpPr>
          <p:nvPr/>
        </p:nvCxnSpPr>
        <p:spPr>
          <a:xfrm rot="5400000">
            <a:off x="2148840" y="2468880"/>
            <a:ext cx="10972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nual Input 4"/>
          <p:cNvSpPr/>
          <p:nvPr/>
        </p:nvSpPr>
        <p:spPr>
          <a:xfrm>
            <a:off x="2103120" y="3566160"/>
            <a:ext cx="1188720" cy="36576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Choose performance info to reuse in this new expression</a:t>
            </a:r>
          </a:p>
        </p:txBody>
      </p:sp>
      <p:cxnSp>
        <p:nvCxnSpPr>
          <p:cNvPr id="33" name="Straight Arrow Connector 32"/>
          <p:cNvCxnSpPr>
            <a:stCxn id="19" idx="2"/>
            <a:endCxn id="20" idx="0"/>
          </p:cNvCxnSpPr>
          <p:nvPr/>
        </p:nvCxnSpPr>
        <p:spPr>
          <a:xfrm rot="5400000">
            <a:off x="717804" y="408279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45720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17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1234440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content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2103120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0" idx="2"/>
            <a:endCxn id="52" idx="0"/>
          </p:cNvCxnSpPr>
          <p:nvPr/>
        </p:nvCxnSpPr>
        <p:spPr>
          <a:xfrm rot="5400000">
            <a:off x="685800" y="4389120"/>
            <a:ext cx="3657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9" idx="2"/>
            <a:endCxn id="20" idx="3"/>
          </p:cNvCxnSpPr>
          <p:nvPr/>
        </p:nvCxnSpPr>
        <p:spPr>
          <a:xfrm rot="5400000">
            <a:off x="1874520" y="3246120"/>
            <a:ext cx="411480" cy="123444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nual Input 4"/>
          <p:cNvSpPr/>
          <p:nvPr/>
        </p:nvSpPr>
        <p:spPr>
          <a:xfrm>
            <a:off x="274320" y="21945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Explore available expressions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rved Up Arrow 13"/>
          <p:cNvSpPr/>
          <p:nvPr/>
        </p:nvSpPr>
        <p:spPr>
          <a:xfrm rot="16200000">
            <a:off x="1463040" y="2240280"/>
            <a:ext cx="274320" cy="182880"/>
          </a:xfrm>
          <a:prstGeom prst="curvedUpArrow">
            <a:avLst/>
          </a:prstGeom>
          <a:solidFill>
            <a:schemeClr val="bg2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lowchart: Manual Input 4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work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lowchart: Manual Input 4"/>
          <p:cNvSpPr/>
          <p:nvPr/>
        </p:nvSpPr>
        <p:spPr>
          <a:xfrm>
            <a:off x="274320" y="347472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Manual Input 4"/>
          <p:cNvSpPr/>
          <p:nvPr/>
        </p:nvSpPr>
        <p:spPr>
          <a:xfrm>
            <a:off x="274320" y="393192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LINK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owchart: Decision 20"/>
          <p:cNvSpPr/>
          <p:nvPr/>
        </p:nvSpPr>
        <p:spPr>
          <a:xfrm>
            <a:off x="274320" y="2743200"/>
            <a:ext cx="1188720" cy="45720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Found?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owchart: Predefined Process 23"/>
          <p:cNvSpPr/>
          <p:nvPr/>
        </p:nvSpPr>
        <p:spPr>
          <a:xfrm>
            <a:off x="2103120" y="28346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expression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24" idx="2"/>
            <a:endCxn id="29" idx="0"/>
          </p:cNvCxnSpPr>
          <p:nvPr/>
        </p:nvCxnSpPr>
        <p:spPr>
          <a:xfrm rot="5400000">
            <a:off x="2587752" y="3218688"/>
            <a:ext cx="219456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2"/>
            <a:endCxn id="19" idx="0"/>
          </p:cNvCxnSpPr>
          <p:nvPr/>
        </p:nvCxnSpPr>
        <p:spPr>
          <a:xfrm rot="5400000">
            <a:off x="717804" y="335127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2"/>
            <a:endCxn id="21" idx="0"/>
          </p:cNvCxnSpPr>
          <p:nvPr/>
        </p:nvCxnSpPr>
        <p:spPr>
          <a:xfrm rot="5400000">
            <a:off x="731520" y="260604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2"/>
            <a:endCxn id="13" idx="0"/>
          </p:cNvCxnSpPr>
          <p:nvPr/>
        </p:nvCxnSpPr>
        <p:spPr>
          <a:xfrm rot="5400000">
            <a:off x="763524" y="21168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1463040" y="2971800"/>
            <a:ext cx="6400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1" idx="2"/>
            <a:endCxn id="24" idx="0"/>
          </p:cNvCxnSpPr>
          <p:nvPr/>
        </p:nvCxnSpPr>
        <p:spPr>
          <a:xfrm rot="5400000">
            <a:off x="2240280" y="2377440"/>
            <a:ext cx="9144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nual Input 4"/>
          <p:cNvSpPr/>
          <p:nvPr/>
        </p:nvSpPr>
        <p:spPr>
          <a:xfrm>
            <a:off x="2103120" y="3291840"/>
            <a:ext cx="1188720" cy="36576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Choose performance info to reuse in this new expression</a:t>
            </a:r>
          </a:p>
        </p:txBody>
      </p:sp>
      <p:cxnSp>
        <p:nvCxnSpPr>
          <p:cNvPr id="33" name="Straight Arrow Connector 32"/>
          <p:cNvCxnSpPr>
            <a:stCxn id="19" idx="2"/>
            <a:endCxn id="20" idx="0"/>
          </p:cNvCxnSpPr>
          <p:nvPr/>
        </p:nvCxnSpPr>
        <p:spPr>
          <a:xfrm rot="5400000">
            <a:off x="763524" y="385419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18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CHOOSE : performance information to re-use</a:t>
            </a:r>
            <a:endParaRPr lang="en-US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0" idx="2"/>
            <a:endCxn id="52" idx="0"/>
          </p:cNvCxnSpPr>
          <p:nvPr/>
        </p:nvCxnSpPr>
        <p:spPr>
          <a:xfrm rot="5400000">
            <a:off x="-914400" y="4617720"/>
            <a:ext cx="35661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lowchart: Manual Input 4"/>
          <p:cNvSpPr/>
          <p:nvPr/>
        </p:nvSpPr>
        <p:spPr>
          <a:xfrm>
            <a:off x="274320" y="1737360"/>
            <a:ext cx="1188720" cy="64008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 Performance Info for reuse in this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Manual Input 4"/>
          <p:cNvSpPr/>
          <p:nvPr/>
        </p:nvSpPr>
        <p:spPr>
          <a:xfrm>
            <a:off x="274320" y="256032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LINK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Arrow Connector 38"/>
          <p:cNvCxnSpPr>
            <a:stCxn id="18" idx="2"/>
            <a:endCxn id="19" idx="0"/>
          </p:cNvCxnSpPr>
          <p:nvPr/>
        </p:nvCxnSpPr>
        <p:spPr>
          <a:xfrm rot="5400000">
            <a:off x="745236" y="1677924"/>
            <a:ext cx="246888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2"/>
            <a:endCxn id="20" idx="0"/>
          </p:cNvCxnSpPr>
          <p:nvPr/>
        </p:nvCxnSpPr>
        <p:spPr>
          <a:xfrm rot="5400000">
            <a:off x="763524" y="248259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CREATING a manifestation : An overview with all the main cases</a:t>
            </a:r>
          </a:p>
        </p:txBody>
      </p:sp>
      <p:sp>
        <p:nvSpPr>
          <p:cNvPr id="34" name="Flowchart: Predefined Process 33"/>
          <p:cNvSpPr/>
          <p:nvPr/>
        </p:nvSpPr>
        <p:spPr>
          <a:xfrm>
            <a:off x="274320" y="17373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manifestation info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CREATE manifestation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owchart: Manual Input 5"/>
          <p:cNvSpPr/>
          <p:nvPr/>
        </p:nvSpPr>
        <p:spPr>
          <a:xfrm>
            <a:off x="274320" y="5852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DONE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49" idx="2"/>
            <a:endCxn id="34" idx="0"/>
          </p:cNvCxnSpPr>
          <p:nvPr/>
        </p:nvCxnSpPr>
        <p:spPr>
          <a:xfrm rot="5400000">
            <a:off x="777240" y="16459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7" idx="2"/>
            <a:endCxn id="50" idx="0"/>
          </p:cNvCxnSpPr>
          <p:nvPr/>
        </p:nvCxnSpPr>
        <p:spPr>
          <a:xfrm rot="5400000">
            <a:off x="489204" y="5500116"/>
            <a:ext cx="7589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50" idx="2"/>
            <a:endCxn id="52" idx="0"/>
          </p:cNvCxnSpPr>
          <p:nvPr/>
        </p:nvCxnSpPr>
        <p:spPr>
          <a:xfrm rot="5400000">
            <a:off x="731520" y="626364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Predefined Process 43"/>
          <p:cNvSpPr/>
          <p:nvPr/>
        </p:nvSpPr>
        <p:spPr>
          <a:xfrm>
            <a:off x="274320" y="30175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lowchart: Predefined Process 46"/>
          <p:cNvSpPr/>
          <p:nvPr/>
        </p:nvSpPr>
        <p:spPr>
          <a:xfrm>
            <a:off x="274320" y="48463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>
            <a:stCxn id="34" idx="2"/>
            <a:endCxn id="44" idx="0"/>
          </p:cNvCxnSpPr>
          <p:nvPr/>
        </p:nvCxnSpPr>
        <p:spPr>
          <a:xfrm rot="5400000">
            <a:off x="365760" y="2514600"/>
            <a:ext cx="10058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4" idx="2"/>
            <a:endCxn id="47" idx="0"/>
          </p:cNvCxnSpPr>
          <p:nvPr/>
        </p:nvCxnSpPr>
        <p:spPr>
          <a:xfrm rot="5400000">
            <a:off x="91440" y="4069080"/>
            <a:ext cx="15544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737360" y="2743200"/>
            <a:ext cx="329184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1 (Contributor Exists) : Search/Succeeds, Select, Select Role, Link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37360" y="3291840"/>
            <a:ext cx="329184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2 (New Contributor) : Search/Fails, Create New, Select Role, Link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37360" y="4297680"/>
            <a:ext cx="173736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Existing work, existing expression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37360" y="4846320"/>
            <a:ext cx="173736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Existing work, new expression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37360" y="5394960"/>
            <a:ext cx="173736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New work, new expression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49040" y="5212080"/>
            <a:ext cx="173736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Creating/linking child works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9040" y="5760720"/>
            <a:ext cx="173736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Case 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Creating/linking source/derived works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>
            <a:stCxn id="16" idx="1"/>
            <a:endCxn id="44" idx="3"/>
          </p:cNvCxnSpPr>
          <p:nvPr/>
        </p:nvCxnSpPr>
        <p:spPr>
          <a:xfrm rot="10800000" flipV="1">
            <a:off x="1463040" y="2880360"/>
            <a:ext cx="274320" cy="27432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44" idx="3"/>
          </p:cNvCxnSpPr>
          <p:nvPr/>
        </p:nvCxnSpPr>
        <p:spPr>
          <a:xfrm rot="10800000">
            <a:off x="1463040" y="3154680"/>
            <a:ext cx="274320" cy="27432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1"/>
            <a:endCxn id="20" idx="3"/>
          </p:cNvCxnSpPr>
          <p:nvPr/>
        </p:nvCxnSpPr>
        <p:spPr>
          <a:xfrm rot="10800000" flipV="1">
            <a:off x="3474720" y="5349240"/>
            <a:ext cx="274320" cy="1828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1"/>
            <a:endCxn id="20" idx="3"/>
          </p:cNvCxnSpPr>
          <p:nvPr/>
        </p:nvCxnSpPr>
        <p:spPr>
          <a:xfrm rot="10800000">
            <a:off x="3474720" y="5532120"/>
            <a:ext cx="274320" cy="3657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1"/>
            <a:endCxn id="47" idx="3"/>
          </p:cNvCxnSpPr>
          <p:nvPr/>
        </p:nvCxnSpPr>
        <p:spPr>
          <a:xfrm rot="10800000" flipV="1">
            <a:off x="1463040" y="4434840"/>
            <a:ext cx="274320" cy="5486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  <a:endCxn id="47" idx="3"/>
          </p:cNvCxnSpPr>
          <p:nvPr/>
        </p:nvCxnSpPr>
        <p:spPr>
          <a:xfrm rot="10800000">
            <a:off x="1463040" y="4983480"/>
            <a:ext cx="274320" cy="5486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9" idx="1"/>
            <a:endCxn id="47" idx="3"/>
          </p:cNvCxnSpPr>
          <p:nvPr/>
        </p:nvCxnSpPr>
        <p:spPr>
          <a:xfrm rot="10800000">
            <a:off x="1463040" y="4983480"/>
            <a:ext cx="27432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CREATE expression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Flowcharts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an expression : Overview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Entering expression information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contributions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: expression</a:t>
            </a:r>
          </a:p>
        </p:txBody>
      </p:sp>
      <p:sp>
        <p:nvSpPr>
          <p:cNvPr id="34" name="Flowchart: Predefined Process 33"/>
          <p:cNvSpPr/>
          <p:nvPr/>
        </p:nvSpPr>
        <p:spPr>
          <a:xfrm>
            <a:off x="274320" y="17373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expression info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CREATE expression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owchart: Manual Input 5"/>
          <p:cNvSpPr/>
          <p:nvPr/>
        </p:nvSpPr>
        <p:spPr>
          <a:xfrm>
            <a:off x="274320" y="26517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DONE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49" idx="2"/>
            <a:endCxn id="34" idx="0"/>
          </p:cNvCxnSpPr>
          <p:nvPr/>
        </p:nvCxnSpPr>
        <p:spPr>
          <a:xfrm rot="5400000">
            <a:off x="777240" y="16459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  <a:endCxn id="50" idx="0"/>
          </p:cNvCxnSpPr>
          <p:nvPr/>
        </p:nvCxnSpPr>
        <p:spPr>
          <a:xfrm rot="5400000">
            <a:off x="763524" y="25740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50" idx="2"/>
            <a:endCxn id="52" idx="0"/>
          </p:cNvCxnSpPr>
          <p:nvPr/>
        </p:nvCxnSpPr>
        <p:spPr>
          <a:xfrm rot="5400000">
            <a:off x="-868680" y="4663440"/>
            <a:ext cx="34747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Predefined Process 43"/>
          <p:cNvSpPr/>
          <p:nvPr/>
        </p:nvSpPr>
        <p:spPr>
          <a:xfrm>
            <a:off x="274320" y="21945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>
            <a:stCxn id="34" idx="2"/>
            <a:endCxn id="44" idx="0"/>
          </p:cNvCxnSpPr>
          <p:nvPr/>
        </p:nvCxnSpPr>
        <p:spPr>
          <a:xfrm rot="5400000">
            <a:off x="777240" y="21031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 : expression information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is just one main “information” section in the form: </a:t>
            </a: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&amp; Performance Information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Interaction: Each section/subsection of the form dynamically expands and collapses, “accordion” style, when a section header is clicked</a:t>
            </a: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49" idx="2"/>
            <a:endCxn id="14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6" idx="2"/>
            <a:endCxn id="52" idx="0"/>
          </p:cNvCxnSpPr>
          <p:nvPr/>
        </p:nvCxnSpPr>
        <p:spPr>
          <a:xfrm rot="5400000">
            <a:off x="-868680" y="4663440"/>
            <a:ext cx="34747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2"/>
            <a:endCxn id="15" idx="0"/>
          </p:cNvCxnSpPr>
          <p:nvPr/>
        </p:nvCxnSpPr>
        <p:spPr>
          <a:xfrm rot="5400000">
            <a:off x="763524" y="21168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nual Input 4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Performance/Edition Info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lowchart: Manual Input 4"/>
          <p:cNvSpPr/>
          <p:nvPr/>
        </p:nvSpPr>
        <p:spPr>
          <a:xfrm>
            <a:off x="274320" y="21945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Other Info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owchart: Manual Input 4"/>
          <p:cNvSpPr/>
          <p:nvPr/>
        </p:nvSpPr>
        <p:spPr>
          <a:xfrm>
            <a:off x="274320" y="26517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6" idx="0"/>
          </p:cNvCxnSpPr>
          <p:nvPr/>
        </p:nvCxnSpPr>
        <p:spPr>
          <a:xfrm rot="5400000">
            <a:off x="763524" y="25740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contribution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CREATE 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Flowcharts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 work : Overview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Entering work information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work contributions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work structure &amp; relationships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: work</a:t>
            </a:r>
          </a:p>
        </p:txBody>
      </p:sp>
      <p:sp>
        <p:nvSpPr>
          <p:cNvPr id="34" name="Flowchart: Predefined Process 33"/>
          <p:cNvSpPr/>
          <p:nvPr/>
        </p:nvSpPr>
        <p:spPr>
          <a:xfrm>
            <a:off x="274320" y="17373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work info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CREATE work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owchart: Manual Input 5"/>
          <p:cNvSpPr/>
          <p:nvPr/>
        </p:nvSpPr>
        <p:spPr>
          <a:xfrm>
            <a:off x="274320" y="31089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DONE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49" idx="2"/>
            <a:endCxn id="34" idx="0"/>
          </p:cNvCxnSpPr>
          <p:nvPr/>
        </p:nvCxnSpPr>
        <p:spPr>
          <a:xfrm rot="5400000">
            <a:off x="777240" y="16459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  <a:endCxn id="14" idx="0"/>
          </p:cNvCxnSpPr>
          <p:nvPr/>
        </p:nvCxnSpPr>
        <p:spPr>
          <a:xfrm rot="5400000">
            <a:off x="777240" y="25603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50" idx="2"/>
            <a:endCxn id="52" idx="0"/>
          </p:cNvCxnSpPr>
          <p:nvPr/>
        </p:nvCxnSpPr>
        <p:spPr>
          <a:xfrm rot="5400000">
            <a:off x="-640080" y="4892040"/>
            <a:ext cx="30175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Predefined Process 43"/>
          <p:cNvSpPr/>
          <p:nvPr/>
        </p:nvSpPr>
        <p:spPr>
          <a:xfrm>
            <a:off x="274320" y="21945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>
            <a:stCxn id="34" idx="2"/>
            <a:endCxn id="44" idx="0"/>
          </p:cNvCxnSpPr>
          <p:nvPr/>
        </p:nvCxnSpPr>
        <p:spPr>
          <a:xfrm rot="5400000">
            <a:off x="777240" y="21031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Predefined Process 13"/>
          <p:cNvSpPr/>
          <p:nvPr/>
        </p:nvSpPr>
        <p:spPr>
          <a:xfrm>
            <a:off x="274320" y="26517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structure &amp; relationships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14" idx="2"/>
            <a:endCxn id="50" idx="0"/>
          </p:cNvCxnSpPr>
          <p:nvPr/>
        </p:nvCxnSpPr>
        <p:spPr>
          <a:xfrm rot="5400000">
            <a:off x="763524" y="30312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 : work information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is just one main “information” section in the form: </a:t>
            </a: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Interaction: Each section/subsection of the form dynamically expands and collapses, “accordion” style, when a section header is clicked</a:t>
            </a: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Description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49" idx="2"/>
            <a:endCxn id="14" idx="0"/>
          </p:cNvCxnSpPr>
          <p:nvPr/>
        </p:nvCxnSpPr>
        <p:spPr>
          <a:xfrm rot="5400000">
            <a:off x="763524" y="16596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6" idx="2"/>
            <a:endCxn id="52" idx="0"/>
          </p:cNvCxnSpPr>
          <p:nvPr/>
        </p:nvCxnSpPr>
        <p:spPr>
          <a:xfrm rot="5400000">
            <a:off x="-868680" y="4663440"/>
            <a:ext cx="34747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2"/>
            <a:endCxn id="15" idx="0"/>
          </p:cNvCxnSpPr>
          <p:nvPr/>
        </p:nvCxnSpPr>
        <p:spPr>
          <a:xfrm rot="5400000">
            <a:off x="763524" y="21168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nual Input 4"/>
          <p:cNvSpPr/>
          <p:nvPr/>
        </p:nvSpPr>
        <p:spPr>
          <a:xfrm>
            <a:off x="274320" y="17373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Origin Information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lowchart: Manual Input 4"/>
          <p:cNvSpPr/>
          <p:nvPr/>
        </p:nvSpPr>
        <p:spPr>
          <a:xfrm>
            <a:off x="274320" y="21945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Other Info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owchart: Manual Input 4"/>
          <p:cNvSpPr/>
          <p:nvPr/>
        </p:nvSpPr>
        <p:spPr>
          <a:xfrm>
            <a:off x="274320" y="26517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6" idx="0"/>
          </p:cNvCxnSpPr>
          <p:nvPr/>
        </p:nvCxnSpPr>
        <p:spPr>
          <a:xfrm rot="5400000">
            <a:off x="763524" y="25740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cision 7"/>
          <p:cNvSpPr/>
          <p:nvPr/>
        </p:nvSpPr>
        <p:spPr>
          <a:xfrm>
            <a:off x="274320" y="2926080"/>
            <a:ext cx="1188720" cy="36576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Found?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Decision 53"/>
          <p:cNvSpPr/>
          <p:nvPr/>
        </p:nvSpPr>
        <p:spPr>
          <a:xfrm>
            <a:off x="1828800" y="2926080"/>
            <a:ext cx="1188720" cy="36576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Done?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>
            <a:stCxn id="45" idx="4"/>
            <a:endCxn id="65" idx="0"/>
          </p:cNvCxnSpPr>
          <p:nvPr/>
        </p:nvCxnSpPr>
        <p:spPr>
          <a:xfrm rot="5400000">
            <a:off x="672084" y="1202436"/>
            <a:ext cx="39319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5" idx="2"/>
            <a:endCxn id="66" idx="0"/>
          </p:cNvCxnSpPr>
          <p:nvPr/>
        </p:nvCxnSpPr>
        <p:spPr>
          <a:xfrm rot="5400000">
            <a:off x="763524" y="175107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8" idx="2"/>
            <a:endCxn id="8" idx="0"/>
          </p:cNvCxnSpPr>
          <p:nvPr/>
        </p:nvCxnSpPr>
        <p:spPr>
          <a:xfrm rot="5400000">
            <a:off x="685800" y="2743200"/>
            <a:ext cx="3657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" idx="2"/>
            <a:endCxn id="52" idx="0"/>
          </p:cNvCxnSpPr>
          <p:nvPr/>
        </p:nvCxnSpPr>
        <p:spPr>
          <a:xfrm rot="5400000">
            <a:off x="-685800" y="4846320"/>
            <a:ext cx="31089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54" idx="1"/>
          </p:cNvCxnSpPr>
          <p:nvPr/>
        </p:nvCxnSpPr>
        <p:spPr>
          <a:xfrm>
            <a:off x="1463040" y="3108960"/>
            <a:ext cx="3657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54" idx="3"/>
            <a:endCxn id="45" idx="6"/>
          </p:cNvCxnSpPr>
          <p:nvPr/>
        </p:nvCxnSpPr>
        <p:spPr>
          <a:xfrm flipH="1" flipV="1">
            <a:off x="914400" y="960120"/>
            <a:ext cx="2103120" cy="2148840"/>
          </a:xfrm>
          <a:prstGeom prst="bentConnector3">
            <a:avLst>
              <a:gd name="adj1" fmla="val -1087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Searching : generally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lowchart: Manual Input 4"/>
          <p:cNvSpPr/>
          <p:nvPr/>
        </p:nvSpPr>
        <p:spPr>
          <a:xfrm>
            <a:off x="274320" y="13716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ENTER search terms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lowchart: Manual Input 4"/>
          <p:cNvSpPr/>
          <p:nvPr/>
        </p:nvSpPr>
        <p:spPr>
          <a:xfrm>
            <a:off x="274320" y="18288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SEARCH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Flowchart: Manual Input 4"/>
          <p:cNvSpPr/>
          <p:nvPr/>
        </p:nvSpPr>
        <p:spPr>
          <a:xfrm>
            <a:off x="274320" y="22860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Explore search results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Arrow Connector 77"/>
          <p:cNvCxnSpPr>
            <a:stCxn id="66" idx="2"/>
            <a:endCxn id="68" idx="0"/>
          </p:cNvCxnSpPr>
          <p:nvPr/>
        </p:nvCxnSpPr>
        <p:spPr>
          <a:xfrm rot="5400000">
            <a:off x="763524" y="220827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54" idx="2"/>
            <a:endCxn id="105" idx="0"/>
          </p:cNvCxnSpPr>
          <p:nvPr/>
        </p:nvCxnSpPr>
        <p:spPr>
          <a:xfrm rot="5400000">
            <a:off x="2103120" y="3611880"/>
            <a:ext cx="6400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377440" y="393192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urved Up Arrow 109"/>
          <p:cNvSpPr/>
          <p:nvPr/>
        </p:nvSpPr>
        <p:spPr>
          <a:xfrm rot="16200000">
            <a:off x="1463040" y="2331720"/>
            <a:ext cx="274320" cy="182880"/>
          </a:xfrm>
          <a:prstGeom prst="curvedUpArrow">
            <a:avLst/>
          </a:prstGeom>
          <a:solidFill>
            <a:schemeClr val="bg2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3"/>
          <p:cNvGrpSpPr/>
          <p:nvPr/>
        </p:nvGrpSpPr>
        <p:grpSpPr>
          <a:xfrm>
            <a:off x="2651760" y="3749040"/>
            <a:ext cx="1143000" cy="457200"/>
            <a:chOff x="2588895" y="3657600"/>
            <a:chExt cx="1143000" cy="457200"/>
          </a:xfrm>
        </p:grpSpPr>
        <p:sp>
          <p:nvSpPr>
            <p:cNvPr id="26" name="Rectangle 25"/>
            <p:cNvSpPr/>
            <p:nvPr/>
          </p:nvSpPr>
          <p:spPr>
            <a:xfrm>
              <a:off x="2817495" y="3657600"/>
              <a:ext cx="914400" cy="457200"/>
            </a:xfrm>
            <a:prstGeom prst="rect">
              <a:avLst/>
            </a:prstGeom>
            <a:solidFill>
              <a:srgbClr val="F0F0B6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Failure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2588895" y="3749040"/>
              <a:ext cx="274320" cy="274320"/>
            </a:xfrm>
            <a:prstGeom prst="leftArrow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1097280" y="6217920"/>
            <a:ext cx="1143000" cy="457200"/>
            <a:chOff x="2588895" y="3657600"/>
            <a:chExt cx="1143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2817495" y="3657600"/>
              <a:ext cx="914400" cy="457200"/>
            </a:xfrm>
            <a:prstGeom prst="rect">
              <a:avLst/>
            </a:prstGeom>
            <a:solidFill>
              <a:srgbClr val="F0F0B6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Success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eft Arrow 37"/>
            <p:cNvSpPr/>
            <p:nvPr/>
          </p:nvSpPr>
          <p:spPr>
            <a:xfrm>
              <a:off x="2588895" y="3749040"/>
              <a:ext cx="274320" cy="274320"/>
            </a:xfrm>
            <a:prstGeom prst="leftArrow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40080" y="178308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17320"/>
            <a:ext cx="958215" cy="22860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contribution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contributor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contribution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88720" y="4343400"/>
            <a:ext cx="4114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27848" y="1555433"/>
            <a:ext cx="22860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14" idx="0"/>
          </p:cNvCxnSpPr>
          <p:nvPr/>
        </p:nvCxnSpPr>
        <p:spPr>
          <a:xfrm rot="5400000">
            <a:off x="731520" y="169164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work structure &amp; relationships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are THREE sections here: 1) Adding &amp; editing work structure, including child works; 2) adding source/derived works; 3) Adding expressions  </a:t>
            </a: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work structure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3774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expressions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005840" y="4526280"/>
            <a:ext cx="37490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Predefined Process 13"/>
          <p:cNvSpPr/>
          <p:nvPr/>
        </p:nvSpPr>
        <p:spPr>
          <a:xfrm>
            <a:off x="274320" y="182880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source and derived works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14" idx="2"/>
            <a:endCxn id="26" idx="0"/>
          </p:cNvCxnSpPr>
          <p:nvPr/>
        </p:nvCxnSpPr>
        <p:spPr>
          <a:xfrm rot="5400000">
            <a:off x="731520" y="224028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14" idx="0"/>
          </p:cNvCxnSpPr>
          <p:nvPr/>
        </p:nvCxnSpPr>
        <p:spPr>
          <a:xfrm rot="5400000">
            <a:off x="731520" y="169164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work structure &amp; relationships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are THREE sections here: 1) Adding &amp; editing work structure, including child works; 2) adding source/derived works; 3) Adding expressions  </a:t>
            </a: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work structure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3774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expressions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005840" y="4526280"/>
            <a:ext cx="37490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Predefined Process 13"/>
          <p:cNvSpPr/>
          <p:nvPr/>
        </p:nvSpPr>
        <p:spPr>
          <a:xfrm>
            <a:off x="274320" y="182880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source and derived works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14" idx="2"/>
            <a:endCxn id="26" idx="0"/>
          </p:cNvCxnSpPr>
          <p:nvPr/>
        </p:nvCxnSpPr>
        <p:spPr>
          <a:xfrm rot="5400000">
            <a:off x="731520" y="224028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1393842">
            <a:off x="413474" y="3028587"/>
            <a:ext cx="4572000" cy="2743200"/>
          </a:xfrm>
          <a:prstGeom prst="rect">
            <a:avLst/>
          </a:prstGeom>
          <a:solidFill>
            <a:srgbClr val="F0F0B6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US" sz="1100" b="1" dirty="0" smtClean="0">
                <a:solidFill>
                  <a:schemeClr val="tx1"/>
                </a:solidFill>
                <a:latin typeface="Segoe Script" pitchFamily="34" charset="0"/>
              </a:rPr>
              <a:t>Notes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Script" pitchFamily="34" charset="0"/>
              </a:rPr>
              <a:t>Typically, expressions are added to a work in the context of creating a manifestation.  So it typically does not happen HERE, inside the “Work Structure &amp; Relationships” section.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Script" pitchFamily="34" charset="0"/>
              </a:rPr>
              <a:t>What usually happens is this: An existing work is selected and a new expression is created; or else a new work-expression pair is created.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Script" pitchFamily="34" charset="0"/>
              </a:rPr>
              <a:t>It can thus happen that no work structure, source or derived works or expressions are added here.  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/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1" idx="0"/>
          </p:cNvCxnSpPr>
          <p:nvPr/>
        </p:nvCxnSpPr>
        <p:spPr>
          <a:xfrm rot="5400000">
            <a:off x="704088" y="1170432"/>
            <a:ext cx="329184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1" idx="2"/>
            <a:endCxn id="22" idx="0"/>
          </p:cNvCxnSpPr>
          <p:nvPr/>
        </p:nvCxnSpPr>
        <p:spPr>
          <a:xfrm rot="5400000">
            <a:off x="749808" y="1947672"/>
            <a:ext cx="237744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work structure &amp; parent-child relationships</a:t>
            </a:r>
          </a:p>
        </p:txBody>
      </p:sp>
      <p:cxnSp>
        <p:nvCxnSpPr>
          <p:cNvPr id="27" name="Straight Arrow Connector 26"/>
          <p:cNvCxnSpPr>
            <a:stCxn id="29" idx="2"/>
            <a:endCxn id="52" idx="0"/>
          </p:cNvCxnSpPr>
          <p:nvPr/>
        </p:nvCxnSpPr>
        <p:spPr>
          <a:xfrm rot="5400000">
            <a:off x="45720" y="5577840"/>
            <a:ext cx="16459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2" idx="2"/>
            <a:endCxn id="24" idx="0"/>
          </p:cNvCxnSpPr>
          <p:nvPr/>
        </p:nvCxnSpPr>
        <p:spPr>
          <a:xfrm rot="5400000">
            <a:off x="749808" y="2679192"/>
            <a:ext cx="237744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nual Input 4"/>
          <p:cNvSpPr/>
          <p:nvPr/>
        </p:nvSpPr>
        <p:spPr>
          <a:xfrm>
            <a:off x="274320" y="1280160"/>
            <a:ext cx="1188720" cy="54864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to add structure (associated or child)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lowchart: Manual Input 4"/>
          <p:cNvSpPr/>
          <p:nvPr/>
        </p:nvSpPr>
        <p:spPr>
          <a:xfrm>
            <a:off x="274320" y="2011680"/>
            <a:ext cx="1188720" cy="54864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to edit label; ENTER a name for the part</a:t>
            </a:r>
          </a:p>
        </p:txBody>
      </p:sp>
      <p:sp>
        <p:nvSpPr>
          <p:cNvPr id="24" name="Flowchart: Manual Input 4"/>
          <p:cNvSpPr/>
          <p:nvPr/>
        </p:nvSpPr>
        <p:spPr>
          <a:xfrm>
            <a:off x="274320" y="2743200"/>
            <a:ext cx="1188720" cy="54864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box icon to set up work-work relationship for individual parts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lowchart: Manual Input 4"/>
          <p:cNvSpPr/>
          <p:nvPr/>
        </p:nvSpPr>
        <p:spPr>
          <a:xfrm>
            <a:off x="274320" y="3474720"/>
            <a:ext cx="1188720" cy="54864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Drag &amp; Drop to reorder structural elements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lowchart: Manual Input 4"/>
          <p:cNvSpPr/>
          <p:nvPr/>
        </p:nvSpPr>
        <p:spPr>
          <a:xfrm>
            <a:off x="274320" y="4206240"/>
            <a:ext cx="1188720" cy="54864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UPDATE the work to create any work-work relationships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Arrow Connector 47"/>
          <p:cNvCxnSpPr>
            <a:stCxn id="24" idx="2"/>
            <a:endCxn id="25" idx="0"/>
          </p:cNvCxnSpPr>
          <p:nvPr/>
        </p:nvCxnSpPr>
        <p:spPr>
          <a:xfrm rot="5400000">
            <a:off x="749808" y="3410712"/>
            <a:ext cx="237744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5" idx="2"/>
            <a:endCxn id="29" idx="0"/>
          </p:cNvCxnSpPr>
          <p:nvPr/>
        </p:nvCxnSpPr>
        <p:spPr>
          <a:xfrm rot="5400000">
            <a:off x="749808" y="4142232"/>
            <a:ext cx="237744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 rot="243277">
            <a:off x="1699349" y="3447687"/>
            <a:ext cx="4572000" cy="2743200"/>
          </a:xfrm>
          <a:prstGeom prst="rect">
            <a:avLst/>
          </a:prstGeom>
          <a:solidFill>
            <a:srgbClr val="F0F0B6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US" sz="1100" b="1" dirty="0" smtClean="0">
                <a:solidFill>
                  <a:schemeClr val="tx1"/>
                </a:solidFill>
                <a:latin typeface="Segoe Script" pitchFamily="34" charset="0"/>
              </a:rPr>
              <a:t>Design Notes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Script" pitchFamily="34" charset="0"/>
              </a:rPr>
              <a:t>Works (child or parent) might be linked to a work to generate structure.  While not typical (we assume the system does not contain “orphan” works), this certainly could occur.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Script" pitchFamily="34" charset="0"/>
              </a:rPr>
              <a:t>We’re therefore thinking that as a cataloger enters the name of a child work (or when she sets a named child part to be a work) the system should perform a search to check and see if the work already exists.  </a:t>
            </a: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731520" y="1143000"/>
            <a:ext cx="2743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685800" y="1828800"/>
            <a:ext cx="3657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463040"/>
            <a:ext cx="958215" cy="18288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: source/derived work relationship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basic process of adding a source or derived work-work relationship is the same: search, then select and add (or create and add)</a:t>
            </a: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6459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280160"/>
            <a:ext cx="1188720" cy="36576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source/derived work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011680"/>
            <a:ext cx="1188720" cy="36576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source/derived relationship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1143000" y="4389120"/>
            <a:ext cx="402336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804988" y="1578293"/>
            <a:ext cx="27432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640080" y="123444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600200"/>
            <a:ext cx="958215" cy="32004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Creating : generally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Generally, search for a given entity before creating it (i.e., it may already be in the system).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Also, creating a manifestation is the general case; the creation of other types of entity (e.g., work, expression, contributor) typically occurs as part of this process.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9202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manifestation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4630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manifestation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3" idx="2"/>
            <a:endCxn id="52" idx="0"/>
          </p:cNvCxnSpPr>
          <p:nvPr/>
        </p:nvCxnSpPr>
        <p:spPr>
          <a:xfrm rot="5400000">
            <a:off x="-1463040" y="4069080"/>
            <a:ext cx="46634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" idx="2"/>
          </p:cNvCxnSpPr>
          <p:nvPr/>
        </p:nvCxnSpPr>
        <p:spPr>
          <a:xfrm rot="5400000">
            <a:off x="1429367" y="1769240"/>
            <a:ext cx="566569" cy="1417208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cision 7"/>
          <p:cNvSpPr/>
          <p:nvPr/>
        </p:nvSpPr>
        <p:spPr>
          <a:xfrm>
            <a:off x="7589520" y="1188720"/>
            <a:ext cx="1188720" cy="36576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Found?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65" idx="0"/>
          </p:cNvCxnSpPr>
          <p:nvPr/>
        </p:nvCxnSpPr>
        <p:spPr>
          <a:xfrm rot="5400000">
            <a:off x="672084" y="1202436"/>
            <a:ext cx="39319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5" idx="2"/>
            <a:endCxn id="66" idx="0"/>
          </p:cNvCxnSpPr>
          <p:nvPr/>
        </p:nvCxnSpPr>
        <p:spPr>
          <a:xfrm rot="5400000">
            <a:off x="763524" y="175107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8" idx="2"/>
            <a:endCxn id="52" idx="0"/>
          </p:cNvCxnSpPr>
          <p:nvPr/>
        </p:nvCxnSpPr>
        <p:spPr>
          <a:xfrm rot="5400000">
            <a:off x="-1051560" y="4480560"/>
            <a:ext cx="38404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Flowcharting resources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Flowchart: Manual Operation 59"/>
          <p:cNvSpPr/>
          <p:nvPr/>
        </p:nvSpPr>
        <p:spPr>
          <a:xfrm>
            <a:off x="7589520" y="2194560"/>
            <a:ext cx="1188720" cy="274320"/>
          </a:xfrm>
          <a:prstGeom prst="flowChartManualOperati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Manual process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Flowchart: Manual Input 4"/>
          <p:cNvSpPr/>
          <p:nvPr/>
        </p:nvSpPr>
        <p:spPr>
          <a:xfrm>
            <a:off x="7589520" y="18288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Choose CREATE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589520" y="822960"/>
            <a:ext cx="118872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SEARCH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lowchart: Manual Input 4"/>
          <p:cNvSpPr/>
          <p:nvPr/>
        </p:nvSpPr>
        <p:spPr>
          <a:xfrm>
            <a:off x="274320" y="13716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Enter search terms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lowchart: Manual Input 4"/>
          <p:cNvSpPr/>
          <p:nvPr/>
        </p:nvSpPr>
        <p:spPr>
          <a:xfrm>
            <a:off x="274320" y="18288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SEARCH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Flowchart: Manual Input 4"/>
          <p:cNvSpPr/>
          <p:nvPr/>
        </p:nvSpPr>
        <p:spPr>
          <a:xfrm>
            <a:off x="274320" y="228600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Explore search results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Arrow Connector 77"/>
          <p:cNvCxnSpPr>
            <a:stCxn id="66" idx="2"/>
            <a:endCxn id="68" idx="0"/>
          </p:cNvCxnSpPr>
          <p:nvPr/>
        </p:nvCxnSpPr>
        <p:spPr>
          <a:xfrm rot="5400000">
            <a:off x="763524" y="220827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urved Up Arrow 109"/>
          <p:cNvSpPr/>
          <p:nvPr/>
        </p:nvSpPr>
        <p:spPr>
          <a:xfrm rot="16200000">
            <a:off x="1463040" y="2331720"/>
            <a:ext cx="274320" cy="182880"/>
          </a:xfrm>
          <a:prstGeom prst="curvedUpArrow">
            <a:avLst/>
          </a:prstGeom>
          <a:solidFill>
            <a:schemeClr val="bg2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309360" y="822960"/>
            <a:ext cx="1143000" cy="457200"/>
            <a:chOff x="2588895" y="3657600"/>
            <a:chExt cx="1143000" cy="457200"/>
          </a:xfrm>
        </p:grpSpPr>
        <p:sp>
          <p:nvSpPr>
            <p:cNvPr id="26" name="Rectangle 25"/>
            <p:cNvSpPr/>
            <p:nvPr/>
          </p:nvSpPr>
          <p:spPr>
            <a:xfrm>
              <a:off x="2817495" y="3657600"/>
              <a:ext cx="914400" cy="457200"/>
            </a:xfrm>
            <a:prstGeom prst="rect">
              <a:avLst/>
            </a:prstGeom>
            <a:solidFill>
              <a:srgbClr val="F0F0B6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Failed search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2588895" y="3749040"/>
              <a:ext cx="274320" cy="274320"/>
            </a:xfrm>
            <a:prstGeom prst="leftArrow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lowchart: Predefined Process 47"/>
          <p:cNvSpPr/>
          <p:nvPr/>
        </p:nvSpPr>
        <p:spPr>
          <a:xfrm>
            <a:off x="7589520" y="256032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relationship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7040880" y="1820491"/>
            <a:ext cx="2103120" cy="2255078"/>
            <a:chOff x="3138502" y="3192091"/>
            <a:chExt cx="2103120" cy="2255078"/>
          </a:xfrm>
        </p:grpSpPr>
        <p:sp>
          <p:nvSpPr>
            <p:cNvPr id="8" name="Rectangle 7"/>
            <p:cNvSpPr/>
            <p:nvPr/>
          </p:nvSpPr>
          <p:spPr>
            <a:xfrm>
              <a:off x="3504262" y="3200400"/>
              <a:ext cx="1737360" cy="2246769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pPr algn="just"/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PROBLEM: Hey, where am I?  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Our cataloger is adding a contribution to an expression that is currently being linked to the manifestation being created.  (</a:t>
              </a:r>
              <a:r>
                <a:rPr lang="en-U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This is similar yet importantly distinct from the last time a contribution was added, but that’s not so obvious. (ii) The WORK record up there appears to contain the expression, which seems backwards.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[SH, Apr-07]</a:t>
              </a:r>
            </a:p>
          </p:txBody>
        </p:sp>
        <p:sp>
          <p:nvSpPr>
            <p:cNvPr id="9" name="Down Arrow 8"/>
            <p:cNvSpPr/>
            <p:nvPr/>
          </p:nvSpPr>
          <p:spPr>
            <a:xfrm rot="4280706">
              <a:off x="3138502" y="3192091"/>
              <a:ext cx="365760" cy="36576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1820491"/>
            <a:ext cx="2057400" cy="2255078"/>
            <a:chOff x="3886200" y="1820491"/>
            <a:chExt cx="2057400" cy="2255078"/>
          </a:xfrm>
        </p:grpSpPr>
        <p:sp>
          <p:nvSpPr>
            <p:cNvPr id="6" name="Rectangle 5"/>
            <p:cNvSpPr/>
            <p:nvPr/>
          </p:nvSpPr>
          <p:spPr>
            <a:xfrm>
              <a:off x="3886200" y="1828800"/>
              <a:ext cx="1737360" cy="2246769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pPr algn="just"/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PROBLEM: Hey, where am I?  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Our cataloger is adding a contribution to an expression that is currently being linked to the manifestation being created.  (</a:t>
              </a:r>
              <a:r>
                <a:rPr lang="en-U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This is similar yet importantly distinct from the last time a contribution was added, but that’s not so obvious. (ii) The WORK record up there appears to contain the expression, which seems backwards.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[SH, Apr-07]</a:t>
              </a:r>
            </a:p>
          </p:txBody>
        </p:sp>
        <p:sp>
          <p:nvSpPr>
            <p:cNvPr id="7" name="Down Arrow 6"/>
            <p:cNvSpPr/>
            <p:nvPr/>
          </p:nvSpPr>
          <p:spPr>
            <a:xfrm rot="-4260000">
              <a:off x="5577840" y="1820491"/>
              <a:ext cx="365760" cy="36576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069077" y="914400"/>
            <a:ext cx="3005846" cy="261610"/>
          </a:xfrm>
          <a:prstGeom prst="rect">
            <a:avLst/>
          </a:prstGeom>
          <a:solidFill>
            <a:srgbClr val="F1F39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just"/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Note…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1"/>
          <p:cNvGrpSpPr/>
          <p:nvPr/>
        </p:nvGrpSpPr>
        <p:grpSpPr>
          <a:xfrm rot="10800000">
            <a:off x="1760220" y="914400"/>
            <a:ext cx="5623560" cy="457200"/>
            <a:chOff x="1828800" y="1984248"/>
            <a:chExt cx="5577840" cy="457200"/>
          </a:xfrm>
        </p:grpSpPr>
        <p:sp>
          <p:nvSpPr>
            <p:cNvPr id="9" name="Flowchart: Document 8"/>
            <p:cNvSpPr/>
            <p:nvPr/>
          </p:nvSpPr>
          <p:spPr>
            <a:xfrm rot="10800000">
              <a:off x="1828800" y="1984248"/>
              <a:ext cx="5577840" cy="457200"/>
            </a:xfrm>
            <a:prstGeom prst="flowChartDocument">
              <a:avLst/>
            </a:prstGeom>
            <a:solidFill>
              <a:schemeClr val="bg1">
                <a:lumMod val="65000"/>
                <a:alpha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434840" y="2210128"/>
              <a:ext cx="274320" cy="182880"/>
            </a:xfrm>
            <a:prstGeom prst="downArrow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81"/>
          <p:cNvGrpSpPr/>
          <p:nvPr/>
        </p:nvGrpSpPr>
        <p:grpSpPr>
          <a:xfrm>
            <a:off x="1760220" y="1828800"/>
            <a:ext cx="5623560" cy="457200"/>
            <a:chOff x="1828800" y="1984248"/>
            <a:chExt cx="5577840" cy="457200"/>
          </a:xfrm>
        </p:grpSpPr>
        <p:sp>
          <p:nvSpPr>
            <p:cNvPr id="14" name="Flowchart: Document 13"/>
            <p:cNvSpPr/>
            <p:nvPr/>
          </p:nvSpPr>
          <p:spPr>
            <a:xfrm rot="10800000">
              <a:off x="1828800" y="1984248"/>
              <a:ext cx="5577840" cy="457200"/>
            </a:xfrm>
            <a:prstGeom prst="flowChartDocument">
              <a:avLst/>
            </a:prstGeom>
            <a:solidFill>
              <a:schemeClr val="bg1">
                <a:lumMod val="65000"/>
                <a:alpha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434840" y="2210128"/>
              <a:ext cx="274320" cy="182880"/>
            </a:xfrm>
            <a:prstGeom prst="downArrow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23" idx="0"/>
          </p:cNvCxnSpPr>
          <p:nvPr/>
        </p:nvCxnSpPr>
        <p:spPr>
          <a:xfrm rot="5400000">
            <a:off x="640080" y="123444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2"/>
            <a:endCxn id="26" idx="0"/>
          </p:cNvCxnSpPr>
          <p:nvPr/>
        </p:nvCxnSpPr>
        <p:spPr>
          <a:xfrm rot="5400000">
            <a:off x="411480" y="2194560"/>
            <a:ext cx="9144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3" idx="3"/>
            <a:endCxn id="61" idx="0"/>
          </p:cNvCxnSpPr>
          <p:nvPr/>
        </p:nvCxnSpPr>
        <p:spPr>
          <a:xfrm>
            <a:off x="1463040" y="1600200"/>
            <a:ext cx="958215" cy="32004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Adding : generally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Adding </a:t>
            </a:r>
            <a:r>
              <a:rPr lang="en-US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always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implies CREATING a relationship; it </a:t>
            </a:r>
            <a:r>
              <a:rPr lang="en-US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sometimes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involves CREATING an entity (i.e., a contributor or work, or expression)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Flowchart: Predefined Process 60"/>
          <p:cNvSpPr/>
          <p:nvPr/>
        </p:nvSpPr>
        <p:spPr>
          <a:xfrm>
            <a:off x="1826895" y="19202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entity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274320" y="146304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SEARCH entity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Predefined Process 25"/>
          <p:cNvSpPr/>
          <p:nvPr/>
        </p:nvSpPr>
        <p:spPr>
          <a:xfrm>
            <a:off x="274320" y="26517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relationship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  <a:endCxn id="52" idx="0"/>
          </p:cNvCxnSpPr>
          <p:nvPr/>
        </p:nvCxnSpPr>
        <p:spPr>
          <a:xfrm rot="5400000">
            <a:off x="-868680" y="4663440"/>
            <a:ext cx="34747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1" idx="2"/>
            <a:endCxn id="26" idx="3"/>
          </p:cNvCxnSpPr>
          <p:nvPr/>
        </p:nvCxnSpPr>
        <p:spPr>
          <a:xfrm rot="5400000">
            <a:off x="1644968" y="2012633"/>
            <a:ext cx="594360" cy="958215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CREATE manifestation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Flowcharts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480000">
            <a:off x="1005840" y="3291840"/>
            <a:ext cx="7132320" cy="283464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b="1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These slides illustrate the following design ideas : 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Creating a manifestation : Overview</a:t>
            </a: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Entering manifestation information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contributions to the manifestation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FontTx/>
              <a:buAutoNum type="arabicPeriod"/>
            </a:pPr>
            <a:r>
              <a:rPr lang="en-US" sz="1000" dirty="0" smtClean="0">
                <a:solidFill>
                  <a:schemeClr val="tx1"/>
                </a:solidFill>
                <a:latin typeface="Segoe Print" pitchFamily="2" charset="0"/>
                <a:cs typeface="Handwriting - Dakota"/>
              </a:rPr>
              <a:t>Adding content to the manifestation : Overview</a:t>
            </a:r>
          </a:p>
          <a:p>
            <a:pPr marL="342900" indent="-342900">
              <a:buFontTx/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  <a:p>
            <a:pPr marL="342900" indent="-342900">
              <a:buAutoNum type="arabicPeriod"/>
            </a:pPr>
            <a:endParaRPr lang="en-US" sz="1000" dirty="0" smtClean="0">
              <a:solidFill>
                <a:schemeClr val="tx1"/>
              </a:solidFill>
              <a:latin typeface="Segoe Print" pitchFamily="2" charset="0"/>
              <a:cs typeface="Handwriting - Dakot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822960" y="914400"/>
            <a:ext cx="91440" cy="914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960" y="6400800"/>
            <a:ext cx="91440" cy="914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45" idx="4"/>
            <a:endCxn id="49" idx="0"/>
          </p:cNvCxnSpPr>
          <p:nvPr/>
        </p:nvCxnSpPr>
        <p:spPr>
          <a:xfrm rot="5400000">
            <a:off x="717804" y="1156716"/>
            <a:ext cx="30175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2880" y="182880"/>
            <a:ext cx="8778240" cy="548640"/>
          </a:xfrm>
          <a:prstGeom prst="rect">
            <a:avLst/>
          </a:prstGeom>
          <a:solidFill>
            <a:srgbClr val="F0F0B6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CREATE : manifestation</a:t>
            </a:r>
          </a:p>
        </p:txBody>
      </p:sp>
      <p:sp>
        <p:nvSpPr>
          <p:cNvPr id="34" name="Flowchart: Predefined Process 33"/>
          <p:cNvSpPr/>
          <p:nvPr/>
        </p:nvSpPr>
        <p:spPr>
          <a:xfrm>
            <a:off x="274320" y="17373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ENTER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manifestation info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owchart: Manual Input 4"/>
          <p:cNvSpPr/>
          <p:nvPr/>
        </p:nvSpPr>
        <p:spPr>
          <a:xfrm>
            <a:off x="274320" y="12801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CREATE manifestation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owchart: Manual Input 5"/>
          <p:cNvSpPr/>
          <p:nvPr/>
        </p:nvSpPr>
        <p:spPr>
          <a:xfrm>
            <a:off x="274320" y="3108960"/>
            <a:ext cx="1188720" cy="274320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b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Click DONE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49" idx="2"/>
            <a:endCxn id="34" idx="0"/>
          </p:cNvCxnSpPr>
          <p:nvPr/>
        </p:nvCxnSpPr>
        <p:spPr>
          <a:xfrm rot="5400000">
            <a:off x="777240" y="16459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7" idx="2"/>
            <a:endCxn id="50" idx="0"/>
          </p:cNvCxnSpPr>
          <p:nvPr/>
        </p:nvCxnSpPr>
        <p:spPr>
          <a:xfrm rot="5400000">
            <a:off x="763524" y="3031236"/>
            <a:ext cx="210312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50" idx="2"/>
            <a:endCxn id="52" idx="0"/>
          </p:cNvCxnSpPr>
          <p:nvPr/>
        </p:nvCxnSpPr>
        <p:spPr>
          <a:xfrm rot="5400000">
            <a:off x="-640080" y="4892040"/>
            <a:ext cx="301752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Predefined Process 43"/>
          <p:cNvSpPr/>
          <p:nvPr/>
        </p:nvSpPr>
        <p:spPr>
          <a:xfrm>
            <a:off x="274320" y="21945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lowchart: Predefined Process 46"/>
          <p:cNvSpPr/>
          <p:nvPr/>
        </p:nvSpPr>
        <p:spPr>
          <a:xfrm>
            <a:off x="274320" y="2651760"/>
            <a:ext cx="1188720" cy="274320"/>
          </a:xfrm>
          <a:prstGeom prst="flowChartPredefinedProcess">
            <a:avLst/>
          </a:prstGeom>
          <a:solidFill>
            <a:schemeClr val="bg2"/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b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>
            <a:stCxn id="34" idx="2"/>
            <a:endCxn id="44" idx="0"/>
          </p:cNvCxnSpPr>
          <p:nvPr/>
        </p:nvCxnSpPr>
        <p:spPr>
          <a:xfrm rot="5400000">
            <a:off x="777240" y="21031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4" idx="2"/>
            <a:endCxn id="47" idx="0"/>
          </p:cNvCxnSpPr>
          <p:nvPr/>
        </p:nvCxnSpPr>
        <p:spPr>
          <a:xfrm rot="5400000">
            <a:off x="777240" y="2560320"/>
            <a:ext cx="18288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solidFill>
          <a:schemeClr val="bg1">
            <a:lumMod val="85000"/>
          </a:schemeClr>
        </a:solidFill>
        <a:ln w="19050"/>
      </a:spPr>
      <a:bodyPr>
        <a:spAutoFit/>
      </a:bodyPr>
      <a:lstStyle>
        <a:defPPr algn="ctr">
          <a:defRPr sz="1200" b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19662</TotalTime>
  <Words>1469</Words>
  <Application>Microsoft Office PowerPoint</Application>
  <PresentationFormat>On-screen Show (4:3)</PresentationFormat>
  <Paragraphs>329</Paragraphs>
  <Slides>52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Slide 1</vt:lpstr>
      <vt:lpstr> Some high-level overviews</vt:lpstr>
      <vt:lpstr>Slide 3</vt:lpstr>
      <vt:lpstr>Slide 4</vt:lpstr>
      <vt:lpstr>Slide 5</vt:lpstr>
      <vt:lpstr>Slide 6</vt:lpstr>
      <vt:lpstr>Slide 7</vt:lpstr>
      <vt:lpstr> CREATE manifestation</vt:lpstr>
      <vt:lpstr>Slide 9</vt:lpstr>
      <vt:lpstr>Slide 10</vt:lpstr>
      <vt:lpstr>Slide 11</vt:lpstr>
      <vt:lpstr>Slide 12</vt:lpstr>
      <vt:lpstr>Slide 13</vt:lpstr>
      <vt:lpstr> CREATE manifestation : Adding contributions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 CREATE manifestation : Adding content</vt:lpstr>
      <vt:lpstr>Slide 25</vt:lpstr>
      <vt:lpstr>Slide 26</vt:lpstr>
      <vt:lpstr>Slide 27</vt:lpstr>
      <vt:lpstr>Slide 28</vt:lpstr>
      <vt:lpstr>Slide 29</vt:lpstr>
      <vt:lpstr>Slide 30</vt:lpstr>
      <vt:lpstr> CREATE expression</vt:lpstr>
      <vt:lpstr>Slide 32</vt:lpstr>
      <vt:lpstr>Slide 33</vt:lpstr>
      <vt:lpstr>Slide 34</vt:lpstr>
      <vt:lpstr>Slide 35</vt:lpstr>
      <vt:lpstr>Slide 36</vt:lpstr>
      <vt:lpstr> CREATE work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stharris</dc:creator>
  <cp:lastModifiedBy>stharris</cp:lastModifiedBy>
  <cp:revision>1659</cp:revision>
  <cp:lastPrinted>2010-04-23T20:57:38Z</cp:lastPrinted>
  <dcterms:created xsi:type="dcterms:W3CDTF">2010-04-23T23:04:50Z</dcterms:created>
  <dcterms:modified xsi:type="dcterms:W3CDTF">2010-12-17T16:23:42Z</dcterms:modified>
</cp:coreProperties>
</file>